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9" r:id="rId2"/>
    <p:sldId id="260" r:id="rId3"/>
    <p:sldId id="261" r:id="rId4"/>
    <p:sldId id="262" r:id="rId5"/>
    <p:sldId id="263" r:id="rId6"/>
    <p:sldId id="264" r:id="rId7"/>
    <p:sldId id="265" r:id="rId8"/>
    <p:sldId id="266" r:id="rId9"/>
    <p:sldId id="267" r:id="rId10"/>
    <p:sldId id="269"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42D"/>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96404" autoAdjust="0"/>
  </p:normalViewPr>
  <p:slideViewPr>
    <p:cSldViewPr>
      <p:cViewPr varScale="1">
        <p:scale>
          <a:sx n="110" d="100"/>
          <a:sy n="110" d="100"/>
        </p:scale>
        <p:origin x="1284" y="96"/>
      </p:cViewPr>
      <p:guideLst>
        <p:guide orient="horz" pos="2160"/>
        <p:guide pos="2880"/>
      </p:guideLst>
    </p:cSldViewPr>
  </p:slideViewPr>
  <p:notesTextViewPr>
    <p:cViewPr>
      <p:scale>
        <a:sx n="1" d="1"/>
        <a:sy n="1" d="1"/>
      </p:scale>
      <p:origin x="0" y="0"/>
    </p:cViewPr>
  </p:notesTextViewPr>
  <p:sorterViewPr>
    <p:cViewPr>
      <p:scale>
        <a:sx n="132" d="100"/>
        <a:sy n="132" d="100"/>
      </p:scale>
      <p:origin x="0" y="0"/>
    </p:cViewPr>
  </p:sorterViewPr>
  <p:notesViewPr>
    <p:cSldViewPr>
      <p:cViewPr varScale="1">
        <p:scale>
          <a:sx n="80" d="100"/>
          <a:sy n="80" d="100"/>
        </p:scale>
        <p:origin x="-213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D06C94-B8DE-1E4B-9CC2-F5F84270EC90}" type="datetimeFigureOut">
              <a:rPr lang="en-US" smtClean="0"/>
              <a:t>6/1/2020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B2D2BD-87FD-CD46-B4A6-95E44C5F9A18}" type="slidenum">
              <a:rPr lang="en-US" smtClean="0"/>
              <a:t>‹#›</a:t>
            </a:fld>
            <a:endParaRPr lang="en-US"/>
          </a:p>
        </p:txBody>
      </p:sp>
    </p:spTree>
    <p:extLst>
      <p:ext uri="{BB962C8B-B14F-4D97-AF65-F5344CB8AC3E}">
        <p14:creationId xmlns:p14="http://schemas.microsoft.com/office/powerpoint/2010/main" val="2067402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E372B8-F1C9-4907-B7CF-9A874BF79999}" type="datetimeFigureOut">
              <a:rPr lang="en-US" smtClean="0"/>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B0F7F2-06A6-4C36-AB2D-3EE581EC41C3}" type="slidenum">
              <a:rPr lang="en-US" smtClean="0"/>
              <a:t>‹#›</a:t>
            </a:fld>
            <a:endParaRPr lang="en-US"/>
          </a:p>
        </p:txBody>
      </p:sp>
    </p:spTree>
    <p:extLst>
      <p:ext uri="{BB962C8B-B14F-4D97-AF65-F5344CB8AC3E}">
        <p14:creationId xmlns:p14="http://schemas.microsoft.com/office/powerpoint/2010/main" val="2591989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52578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t="29926" b="39180"/>
          <a:stretch/>
        </p:blipFill>
        <p:spPr>
          <a:xfrm>
            <a:off x="-428780" y="0"/>
            <a:ext cx="8686800" cy="5270257"/>
          </a:xfrm>
          <a:prstGeom prst="rect">
            <a:avLst/>
          </a:prstGeom>
        </p:spPr>
      </p:pic>
      <p:pic>
        <p:nvPicPr>
          <p:cNvPr id="6" name="Picture 5"/>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l="52413" t="10197" r="3356" b="61321"/>
          <a:stretch/>
        </p:blipFill>
        <p:spPr>
          <a:xfrm rot="10800000">
            <a:off x="7391398" y="-2"/>
            <a:ext cx="1752601" cy="2216283"/>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1223" t="29602" b="38008"/>
          <a:stretch/>
        </p:blipFill>
        <p:spPr>
          <a:xfrm>
            <a:off x="0" y="0"/>
            <a:ext cx="6505419" cy="5252820"/>
          </a:xfrm>
          <a:prstGeom prst="rect">
            <a:avLst/>
          </a:prstGeom>
        </p:spPr>
      </p:pic>
      <p:sp>
        <p:nvSpPr>
          <p:cNvPr id="3" name="Subtitle 2"/>
          <p:cNvSpPr>
            <a:spLocks noGrp="1"/>
          </p:cNvSpPr>
          <p:nvPr>
            <p:ph type="subTitle" idx="1"/>
          </p:nvPr>
        </p:nvSpPr>
        <p:spPr>
          <a:xfrm>
            <a:off x="304800" y="4346575"/>
            <a:ext cx="8534400" cy="8382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52600" y="5500249"/>
            <a:ext cx="5638800" cy="1127760"/>
          </a:xfrm>
          <a:prstGeom prst="rect">
            <a:avLst/>
          </a:prstGeom>
        </p:spPr>
      </p:pic>
      <p:sp>
        <p:nvSpPr>
          <p:cNvPr id="2" name="Title 1"/>
          <p:cNvSpPr>
            <a:spLocks noGrp="1"/>
          </p:cNvSpPr>
          <p:nvPr>
            <p:ph type="ctrTitle" hasCustomPrompt="1"/>
          </p:nvPr>
        </p:nvSpPr>
        <p:spPr>
          <a:xfrm>
            <a:off x="304800" y="2895600"/>
            <a:ext cx="8534400" cy="1565275"/>
          </a:xfrm>
        </p:spPr>
        <p:txBody>
          <a:bodyPr anchor="b">
            <a:normAutofit/>
          </a:bodyPr>
          <a:lstStyle>
            <a:lvl1pPr algn="l">
              <a:defRPr sz="4400">
                <a:solidFill>
                  <a:schemeClr val="bg1"/>
                </a:solidFill>
              </a:defRPr>
            </a:lvl1pPr>
          </a:lstStyle>
          <a:p>
            <a:r>
              <a:rPr lang="en-US" dirty="0"/>
              <a:t>CLICK TO EDIT </a:t>
            </a:r>
            <a:br>
              <a:rPr lang="en-US" dirty="0"/>
            </a:br>
            <a:r>
              <a:rPr lang="en-US" dirty="0"/>
              <a:t>MASTER TITLE</a:t>
            </a:r>
          </a:p>
        </p:txBody>
      </p:sp>
      <p:pic>
        <p:nvPicPr>
          <p:cNvPr id="14" name="Picture 13"/>
          <p:cNvPicPr>
            <a:picLocks noChangeAspect="1"/>
          </p:cNvPicPr>
          <p:nvPr userDrawn="1"/>
        </p:nvPicPr>
        <p:blipFill rotWithShape="1">
          <a:blip r:embed="rId5">
            <a:extLst>
              <a:ext uri="{28A0092B-C50C-407E-A947-70E740481C1C}">
                <a14:useLocalDpi xmlns:a14="http://schemas.microsoft.com/office/drawing/2010/main" val="0"/>
              </a:ext>
            </a:extLst>
          </a:blip>
          <a:srcRect l="42706"/>
          <a:stretch/>
        </p:blipFill>
        <p:spPr>
          <a:xfrm>
            <a:off x="-3" y="802505"/>
            <a:ext cx="3914623" cy="571500"/>
          </a:xfrm>
          <a:prstGeom prst="rect">
            <a:avLst/>
          </a:prstGeom>
        </p:spPr>
      </p:pic>
    </p:spTree>
    <p:extLst>
      <p:ext uri="{BB962C8B-B14F-4D97-AF65-F5344CB8AC3E}">
        <p14:creationId xmlns:p14="http://schemas.microsoft.com/office/powerpoint/2010/main" val="22165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l="38903" t="64444"/>
          <a:stretch/>
        </p:blipFill>
        <p:spPr>
          <a:xfrm rot="10800000">
            <a:off x="7010400" y="4419600"/>
            <a:ext cx="2133600" cy="2438400"/>
          </a:xfrm>
          <a:prstGeom prst="rect">
            <a:avLst/>
          </a:prstGeom>
        </p:spPr>
      </p:pic>
      <p:sp>
        <p:nvSpPr>
          <p:cNvPr id="8" name="Rectangle 7"/>
          <p:cNvSpPr/>
          <p:nvPr userDrawn="1"/>
        </p:nvSpPr>
        <p:spPr>
          <a:xfrm>
            <a:off x="0" y="0"/>
            <a:ext cx="9144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0527CD-0390-42BB-8C74-A7D30DAE76A8}" type="datetimeFigureOut">
              <a:rPr lang="en-US" smtClean="0"/>
              <a:t>6/1/2020</a:t>
            </a:fld>
            <a:endParaRPr lang="en-US"/>
          </a:p>
        </p:txBody>
      </p:sp>
      <p:sp>
        <p:nvSpPr>
          <p:cNvPr id="5" name="Footer Placeholder 4"/>
          <p:cNvSpPr>
            <a:spLocks noGrp="1"/>
          </p:cNvSpPr>
          <p:nvPr>
            <p:ph type="ftr" sz="quarter" idx="11"/>
          </p:nvPr>
        </p:nvSpPr>
        <p:spPr>
          <a:xfrm>
            <a:off x="3276601" y="6356350"/>
            <a:ext cx="2514600" cy="365125"/>
          </a:xfrm>
        </p:spPr>
        <p:txBody>
          <a:bodyPr/>
          <a:lstStyle/>
          <a:p>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pic>
        <p:nvPicPr>
          <p:cNvPr id="10" name="Picture 9"/>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l="73317" t="28669" b="29108"/>
          <a:stretch/>
        </p:blipFill>
        <p:spPr>
          <a:xfrm>
            <a:off x="0" y="1523999"/>
            <a:ext cx="931804" cy="2895601"/>
          </a:xfrm>
          <a:prstGeom prst="rect">
            <a:avLst/>
          </a:prstGeom>
        </p:spPr>
      </p:pic>
      <p:pic>
        <p:nvPicPr>
          <p:cNvPr id="12" name="Picture 11"/>
          <p:cNvPicPr>
            <a:picLocks noChangeAspect="1"/>
          </p:cNvPicPr>
          <p:nvPr userDrawn="1"/>
        </p:nvPicPr>
        <p:blipFill rotWithShape="1">
          <a:blip r:embed="rId2" cstate="print">
            <a:alphaModFix amt="10000"/>
            <a:extLst>
              <a:ext uri="{28A0092B-C50C-407E-A947-70E740481C1C}">
                <a14:useLocalDpi xmlns:a14="http://schemas.microsoft.com/office/drawing/2010/main" val="0"/>
              </a:ext>
            </a:extLst>
          </a:blip>
          <a:srcRect l="37260" t="3660" r="8187" b="60000"/>
          <a:stretch/>
        </p:blipFill>
        <p:spPr>
          <a:xfrm rot="10800000">
            <a:off x="7239001" y="1524000"/>
            <a:ext cx="1904999" cy="2492190"/>
          </a:xfrm>
          <a:prstGeom prst="rect">
            <a:avLst/>
          </a:prstGeom>
        </p:spPr>
      </p:pic>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364" t="35334" r="53529"/>
          <a:stretch/>
        </p:blipFill>
        <p:spPr>
          <a:xfrm>
            <a:off x="5943967" y="0"/>
            <a:ext cx="3200034" cy="369570"/>
          </a:xfrm>
          <a:prstGeom prst="rect">
            <a:avLst/>
          </a:prstGeom>
        </p:spPr>
      </p:pic>
    </p:spTree>
    <p:extLst>
      <p:ext uri="{BB962C8B-B14F-4D97-AF65-F5344CB8AC3E}">
        <p14:creationId xmlns:p14="http://schemas.microsoft.com/office/powerpoint/2010/main" val="22872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20527CD-0390-42BB-8C74-A7D30DAE76A8}"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pic>
        <p:nvPicPr>
          <p:cNvPr id="8" name="Picture 7"/>
          <p:cNvPicPr>
            <a:picLocks noChangeAspect="1"/>
          </p:cNvPicPr>
          <p:nvPr userDrawn="1"/>
        </p:nvPicPr>
        <p:blipFill rotWithShape="1">
          <a:blip r:embed="rId3" cstate="print">
            <a:alphaModFix amt="10000"/>
            <a:extLst>
              <a:ext uri="{28A0092B-C50C-407E-A947-70E740481C1C}">
                <a14:useLocalDpi xmlns:a14="http://schemas.microsoft.com/office/drawing/2010/main" val="0"/>
              </a:ext>
            </a:extLst>
          </a:blip>
          <a:srcRect l="39216" t="25165" b="423"/>
          <a:stretch/>
        </p:blipFill>
        <p:spPr>
          <a:xfrm>
            <a:off x="0" y="-15875"/>
            <a:ext cx="2303404" cy="5537608"/>
          </a:xfrm>
          <a:prstGeom prst="rect">
            <a:avLst/>
          </a:prstGeom>
        </p:spPr>
      </p:pic>
      <p:pic>
        <p:nvPicPr>
          <p:cNvPr id="10" name="Picture 9"/>
          <p:cNvPicPr>
            <a:picLocks noChangeAspect="1"/>
          </p:cNvPicPr>
          <p:nvPr userDrawn="1"/>
        </p:nvPicPr>
        <p:blipFill rotWithShape="1">
          <a:blip r:embed="rId3" cstate="print">
            <a:alphaModFix amt="10000"/>
            <a:extLst>
              <a:ext uri="{28A0092B-C50C-407E-A947-70E740481C1C}">
                <a14:useLocalDpi xmlns:a14="http://schemas.microsoft.com/office/drawing/2010/main" val="0"/>
              </a:ext>
            </a:extLst>
          </a:blip>
          <a:srcRect l="38903" t="64444"/>
          <a:stretch/>
        </p:blipFill>
        <p:spPr>
          <a:xfrm rot="10800000">
            <a:off x="7010400" y="4419600"/>
            <a:ext cx="2133600" cy="2438400"/>
          </a:xfrm>
          <a:prstGeom prst="rect">
            <a:avLst/>
          </a:prstGeom>
        </p:spPr>
      </p:pic>
      <p:pic>
        <p:nvPicPr>
          <p:cNvPr id="11" name="Picture 10"/>
          <p:cNvPicPr>
            <a:picLocks noChangeAspect="1"/>
          </p:cNvPicPr>
          <p:nvPr userDrawn="1"/>
        </p:nvPicPr>
        <p:blipFill rotWithShape="1">
          <a:blip r:embed="rId3" cstate="print">
            <a:alphaModFix amt="10000"/>
            <a:extLst>
              <a:ext uri="{28A0092B-C50C-407E-A947-70E740481C1C}">
                <a14:useLocalDpi xmlns:a14="http://schemas.microsoft.com/office/drawing/2010/main" val="0"/>
              </a:ext>
            </a:extLst>
          </a:blip>
          <a:srcRect l="36260" t="3660" r="8187" b="60000"/>
          <a:stretch/>
        </p:blipFill>
        <p:spPr>
          <a:xfrm rot="10800000">
            <a:off x="7204075" y="-15875"/>
            <a:ext cx="1939925" cy="2492190"/>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r="39266"/>
          <a:stretch/>
        </p:blipFill>
        <p:spPr>
          <a:xfrm>
            <a:off x="4994275" y="365125"/>
            <a:ext cx="4149725" cy="571500"/>
          </a:xfrm>
          <a:prstGeom prst="rect">
            <a:avLst/>
          </a:prstGeom>
        </p:spPr>
      </p:pic>
    </p:spTree>
    <p:extLst>
      <p:ext uri="{BB962C8B-B14F-4D97-AF65-F5344CB8AC3E}">
        <p14:creationId xmlns:p14="http://schemas.microsoft.com/office/powerpoint/2010/main" val="50585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0"/>
            <a:ext cx="9144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0527CD-0390-42BB-8C74-A7D30DAE76A8}"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pic>
        <p:nvPicPr>
          <p:cNvPr id="11" name="Picture 10"/>
          <p:cNvPicPr>
            <a:picLocks noChangeAspect="1"/>
          </p:cNvPicPr>
          <p:nvPr userDrawn="1"/>
        </p:nvPicPr>
        <p:blipFill rotWithShape="1">
          <a:blip r:embed="rId3" cstate="print">
            <a:alphaModFix amt="10000"/>
            <a:extLst>
              <a:ext uri="{28A0092B-C50C-407E-A947-70E740481C1C}">
                <a14:useLocalDpi xmlns:a14="http://schemas.microsoft.com/office/drawing/2010/main" val="0"/>
              </a:ext>
            </a:extLst>
          </a:blip>
          <a:srcRect l="38903" t="64444"/>
          <a:stretch/>
        </p:blipFill>
        <p:spPr>
          <a:xfrm rot="10800000">
            <a:off x="7010400" y="4419600"/>
            <a:ext cx="2133600" cy="2438400"/>
          </a:xfrm>
          <a:prstGeom prst="rect">
            <a:avLst/>
          </a:prstGeom>
        </p:spPr>
      </p:pic>
      <p:pic>
        <p:nvPicPr>
          <p:cNvPr id="12" name="Picture 11"/>
          <p:cNvPicPr>
            <a:picLocks noChangeAspect="1"/>
          </p:cNvPicPr>
          <p:nvPr userDrawn="1"/>
        </p:nvPicPr>
        <p:blipFill rotWithShape="1">
          <a:blip r:embed="rId3" cstate="print">
            <a:alphaModFix amt="10000"/>
            <a:extLst>
              <a:ext uri="{28A0092B-C50C-407E-A947-70E740481C1C}">
                <a14:useLocalDpi xmlns:a14="http://schemas.microsoft.com/office/drawing/2010/main" val="0"/>
              </a:ext>
            </a:extLst>
          </a:blip>
          <a:srcRect l="73317" t="28669" b="29108"/>
          <a:stretch/>
        </p:blipFill>
        <p:spPr>
          <a:xfrm>
            <a:off x="0" y="1523999"/>
            <a:ext cx="931804" cy="2895601"/>
          </a:xfrm>
          <a:prstGeom prst="rect">
            <a:avLst/>
          </a:prstGeom>
        </p:spPr>
      </p:pic>
      <p:pic>
        <p:nvPicPr>
          <p:cNvPr id="13" name="Picture 12"/>
          <p:cNvPicPr>
            <a:picLocks noChangeAspect="1"/>
          </p:cNvPicPr>
          <p:nvPr userDrawn="1"/>
        </p:nvPicPr>
        <p:blipFill rotWithShape="1">
          <a:blip r:embed="rId3" cstate="print">
            <a:alphaModFix amt="10000"/>
            <a:extLst>
              <a:ext uri="{28A0092B-C50C-407E-A947-70E740481C1C}">
                <a14:useLocalDpi xmlns:a14="http://schemas.microsoft.com/office/drawing/2010/main" val="0"/>
              </a:ext>
            </a:extLst>
          </a:blip>
          <a:srcRect l="37260" t="3660" r="8187" b="60000"/>
          <a:stretch/>
        </p:blipFill>
        <p:spPr>
          <a:xfrm rot="10800000">
            <a:off x="7239001" y="1524000"/>
            <a:ext cx="1904999" cy="2492190"/>
          </a:xfrm>
          <a:prstGeom prst="rect">
            <a:avLst/>
          </a:prstGeom>
        </p:spPr>
      </p:pic>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l="-364" t="35334" r="53529"/>
          <a:stretch/>
        </p:blipFill>
        <p:spPr>
          <a:xfrm>
            <a:off x="5943967" y="0"/>
            <a:ext cx="3200034" cy="369570"/>
          </a:xfrm>
          <a:prstGeom prst="rect">
            <a:avLst/>
          </a:prstGeom>
        </p:spPr>
      </p:pic>
    </p:spTree>
    <p:extLst>
      <p:ext uri="{BB962C8B-B14F-4D97-AF65-F5344CB8AC3E}">
        <p14:creationId xmlns:p14="http://schemas.microsoft.com/office/powerpoint/2010/main" val="136261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p:cNvSpPr/>
          <p:nvPr userDrawn="1"/>
        </p:nvSpPr>
        <p:spPr>
          <a:xfrm>
            <a:off x="0" y="0"/>
            <a:ext cx="9144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608138"/>
            <a:ext cx="4040188" cy="601662"/>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09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08138"/>
            <a:ext cx="4041775" cy="601662"/>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09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0527CD-0390-42BB-8C74-A7D30DAE76A8}" type="datetimeFigureOut">
              <a:rPr lang="en-US" smtClean="0"/>
              <a:t>6/1/2020</a:t>
            </a:fld>
            <a:endParaRPr lang="en-US"/>
          </a:p>
        </p:txBody>
      </p:sp>
      <p:sp>
        <p:nvSpPr>
          <p:cNvPr id="8" name="Footer Placeholder 7"/>
          <p:cNvSpPr>
            <a:spLocks noGrp="1"/>
          </p:cNvSpPr>
          <p:nvPr>
            <p:ph type="ftr" sz="quarter" idx="11"/>
          </p:nvPr>
        </p:nvSpPr>
        <p:spPr/>
        <p:txBody>
          <a:body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pic>
        <p:nvPicPr>
          <p:cNvPr id="13" name="Picture 12"/>
          <p:cNvPicPr>
            <a:picLocks noChangeAspect="1"/>
          </p:cNvPicPr>
          <p:nvPr userDrawn="1"/>
        </p:nvPicPr>
        <p:blipFill rotWithShape="1">
          <a:blip r:embed="rId3" cstate="print">
            <a:alphaModFix amt="10000"/>
            <a:extLst>
              <a:ext uri="{28A0092B-C50C-407E-A947-70E740481C1C}">
                <a14:useLocalDpi xmlns:a14="http://schemas.microsoft.com/office/drawing/2010/main" val="0"/>
              </a:ext>
            </a:extLst>
          </a:blip>
          <a:srcRect l="38903" t="64444"/>
          <a:stretch/>
        </p:blipFill>
        <p:spPr>
          <a:xfrm rot="10800000">
            <a:off x="7010400" y="4419600"/>
            <a:ext cx="2133600" cy="2438400"/>
          </a:xfrm>
          <a:prstGeom prst="rect">
            <a:avLst/>
          </a:prstGeom>
        </p:spPr>
      </p:pic>
      <p:pic>
        <p:nvPicPr>
          <p:cNvPr id="14" name="Picture 13"/>
          <p:cNvPicPr>
            <a:picLocks noChangeAspect="1"/>
          </p:cNvPicPr>
          <p:nvPr userDrawn="1"/>
        </p:nvPicPr>
        <p:blipFill rotWithShape="1">
          <a:blip r:embed="rId3" cstate="print">
            <a:alphaModFix amt="10000"/>
            <a:extLst>
              <a:ext uri="{28A0092B-C50C-407E-A947-70E740481C1C}">
                <a14:useLocalDpi xmlns:a14="http://schemas.microsoft.com/office/drawing/2010/main" val="0"/>
              </a:ext>
            </a:extLst>
          </a:blip>
          <a:srcRect l="73317" t="28669" b="29108"/>
          <a:stretch/>
        </p:blipFill>
        <p:spPr>
          <a:xfrm>
            <a:off x="0" y="1523999"/>
            <a:ext cx="931804" cy="2895601"/>
          </a:xfrm>
          <a:prstGeom prst="rect">
            <a:avLst/>
          </a:prstGeom>
        </p:spPr>
      </p:pic>
      <p:pic>
        <p:nvPicPr>
          <p:cNvPr id="15" name="Picture 14"/>
          <p:cNvPicPr>
            <a:picLocks noChangeAspect="1"/>
          </p:cNvPicPr>
          <p:nvPr userDrawn="1"/>
        </p:nvPicPr>
        <p:blipFill rotWithShape="1">
          <a:blip r:embed="rId3" cstate="print">
            <a:alphaModFix amt="10000"/>
            <a:extLst>
              <a:ext uri="{28A0092B-C50C-407E-A947-70E740481C1C}">
                <a14:useLocalDpi xmlns:a14="http://schemas.microsoft.com/office/drawing/2010/main" val="0"/>
              </a:ext>
            </a:extLst>
          </a:blip>
          <a:srcRect l="37260" t="3660" r="8187" b="60000"/>
          <a:stretch/>
        </p:blipFill>
        <p:spPr>
          <a:xfrm rot="10800000">
            <a:off x="7239001" y="1524000"/>
            <a:ext cx="1904999" cy="2492190"/>
          </a:xfrm>
          <a:prstGeom prst="rect">
            <a:avLst/>
          </a:prstGeom>
        </p:spPr>
      </p:pic>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l="-364" t="35334" r="53529"/>
          <a:stretch/>
        </p:blipFill>
        <p:spPr>
          <a:xfrm>
            <a:off x="5943967" y="0"/>
            <a:ext cx="3200034" cy="369570"/>
          </a:xfrm>
          <a:prstGeom prst="rect">
            <a:avLst/>
          </a:prstGeom>
        </p:spPr>
      </p:pic>
    </p:spTree>
    <p:extLst>
      <p:ext uri="{BB962C8B-B14F-4D97-AF65-F5344CB8AC3E}">
        <p14:creationId xmlns:p14="http://schemas.microsoft.com/office/powerpoint/2010/main" val="337553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220527CD-0390-42BB-8C74-A7D30DAE76A8}"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pic>
        <p:nvPicPr>
          <p:cNvPr id="9" name="Picture 8"/>
          <p:cNvPicPr>
            <a:picLocks noChangeAspect="1"/>
          </p:cNvPicPr>
          <p:nvPr userDrawn="1"/>
        </p:nvPicPr>
        <p:blipFill rotWithShape="1">
          <a:blip r:embed="rId3" cstate="print">
            <a:alphaModFix amt="10000"/>
            <a:extLst>
              <a:ext uri="{28A0092B-C50C-407E-A947-70E740481C1C}">
                <a14:useLocalDpi xmlns:a14="http://schemas.microsoft.com/office/drawing/2010/main" val="0"/>
              </a:ext>
            </a:extLst>
          </a:blip>
          <a:srcRect l="38903" t="64444"/>
          <a:stretch/>
        </p:blipFill>
        <p:spPr>
          <a:xfrm rot="10800000">
            <a:off x="7010400" y="4419600"/>
            <a:ext cx="2133600" cy="2438400"/>
          </a:xfrm>
          <a:prstGeom prst="rect">
            <a:avLst/>
          </a:prstGeom>
        </p:spPr>
      </p:pic>
      <p:pic>
        <p:nvPicPr>
          <p:cNvPr id="10" name="Picture 9"/>
          <p:cNvPicPr>
            <a:picLocks noChangeAspect="1"/>
          </p:cNvPicPr>
          <p:nvPr userDrawn="1"/>
        </p:nvPicPr>
        <p:blipFill rotWithShape="1">
          <a:blip r:embed="rId3" cstate="print">
            <a:alphaModFix amt="10000"/>
            <a:extLst>
              <a:ext uri="{28A0092B-C50C-407E-A947-70E740481C1C}">
                <a14:useLocalDpi xmlns:a14="http://schemas.microsoft.com/office/drawing/2010/main" val="0"/>
              </a:ext>
            </a:extLst>
          </a:blip>
          <a:srcRect l="73317" t="28669" b="29108"/>
          <a:stretch/>
        </p:blipFill>
        <p:spPr>
          <a:xfrm>
            <a:off x="0" y="1523999"/>
            <a:ext cx="931804" cy="2895601"/>
          </a:xfrm>
          <a:prstGeom prst="rect">
            <a:avLst/>
          </a:prstGeom>
        </p:spPr>
      </p:pic>
      <p:pic>
        <p:nvPicPr>
          <p:cNvPr id="11" name="Picture 10"/>
          <p:cNvPicPr>
            <a:picLocks noChangeAspect="1"/>
          </p:cNvPicPr>
          <p:nvPr userDrawn="1"/>
        </p:nvPicPr>
        <p:blipFill rotWithShape="1">
          <a:blip r:embed="rId3" cstate="print">
            <a:alphaModFix amt="10000"/>
            <a:extLst>
              <a:ext uri="{28A0092B-C50C-407E-A947-70E740481C1C}">
                <a14:useLocalDpi xmlns:a14="http://schemas.microsoft.com/office/drawing/2010/main" val="0"/>
              </a:ext>
            </a:extLst>
          </a:blip>
          <a:srcRect l="37260" t="3660" r="8187" b="60000"/>
          <a:stretch/>
        </p:blipFill>
        <p:spPr>
          <a:xfrm rot="10800000">
            <a:off x="7239001" y="1524000"/>
            <a:ext cx="1904999" cy="2492190"/>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364" t="35334" r="53529"/>
          <a:stretch/>
        </p:blipFill>
        <p:spPr>
          <a:xfrm>
            <a:off x="5943967" y="0"/>
            <a:ext cx="3200034" cy="369570"/>
          </a:xfrm>
          <a:prstGeom prst="rect">
            <a:avLst/>
          </a:prstGeom>
        </p:spPr>
      </p:pic>
    </p:spTree>
    <p:extLst>
      <p:ext uri="{BB962C8B-B14F-4D97-AF65-F5344CB8AC3E}">
        <p14:creationId xmlns:p14="http://schemas.microsoft.com/office/powerpoint/2010/main" val="421841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27CD-0390-42BB-8C74-A7D30DAE76A8}" type="datetimeFigureOut">
              <a:rPr lang="en-US" smtClean="0"/>
              <a:t>6/1/2020</a:t>
            </a:fld>
            <a:endParaRPr lang="en-US"/>
          </a:p>
        </p:txBody>
      </p:sp>
      <p:sp>
        <p:nvSpPr>
          <p:cNvPr id="3" name="Footer Placeholder 2"/>
          <p:cNvSpPr>
            <a:spLocks noGrp="1"/>
          </p:cNvSpPr>
          <p:nvPr>
            <p:ph type="ftr" sz="quarter" idx="11"/>
          </p:nvPr>
        </p:nvSpPr>
        <p:spPr/>
        <p:txBody>
          <a:bodyPr/>
          <a:lstStyle/>
          <a:p>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spTree>
    <p:extLst>
      <p:ext uri="{BB962C8B-B14F-4D97-AF65-F5344CB8AC3E}">
        <p14:creationId xmlns:p14="http://schemas.microsoft.com/office/powerpoint/2010/main" val="53072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0" y="0"/>
            <a:ext cx="3505200" cy="6858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37959" t="20299" r="-540" b="9443"/>
          <a:stretch/>
        </p:blipFill>
        <p:spPr>
          <a:xfrm>
            <a:off x="-10886" y="0"/>
            <a:ext cx="3110601" cy="6858000"/>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0329" t="10358" b="-74"/>
          <a:stretch/>
        </p:blipFill>
        <p:spPr>
          <a:xfrm>
            <a:off x="0" y="0"/>
            <a:ext cx="1961356" cy="57912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pic>
        <p:nvPicPr>
          <p:cNvPr id="13" name="Picture 12"/>
          <p:cNvPicPr>
            <a:picLocks noChangeAspect="1"/>
          </p:cNvPicPr>
          <p:nvPr userDrawn="1"/>
        </p:nvPicPr>
        <p:blipFill rotWithShape="1">
          <a:blip r:embed="rId5" cstate="print">
            <a:alphaModFix amt="10000"/>
            <a:extLst>
              <a:ext uri="{28A0092B-C50C-407E-A947-70E740481C1C}">
                <a14:useLocalDpi xmlns:a14="http://schemas.microsoft.com/office/drawing/2010/main" val="0"/>
              </a:ext>
            </a:extLst>
          </a:blip>
          <a:srcRect l="38903" t="64444"/>
          <a:stretch/>
        </p:blipFill>
        <p:spPr>
          <a:xfrm rot="10800000">
            <a:off x="7010400" y="4419600"/>
            <a:ext cx="2133600" cy="2438400"/>
          </a:xfrm>
          <a:prstGeom prst="rect">
            <a:avLst/>
          </a:prstGeom>
        </p:spPr>
      </p:pic>
      <p:pic>
        <p:nvPicPr>
          <p:cNvPr id="14" name="Picture 13"/>
          <p:cNvPicPr>
            <a:picLocks noChangeAspect="1"/>
          </p:cNvPicPr>
          <p:nvPr userDrawn="1"/>
        </p:nvPicPr>
        <p:blipFill rotWithShape="1">
          <a:blip r:embed="rId5" cstate="print">
            <a:alphaModFix amt="10000"/>
            <a:extLst>
              <a:ext uri="{28A0092B-C50C-407E-A947-70E740481C1C}">
                <a14:useLocalDpi xmlns:a14="http://schemas.microsoft.com/office/drawing/2010/main" val="0"/>
              </a:ext>
            </a:extLst>
          </a:blip>
          <a:srcRect l="37260" t="3660" r="8187" b="60000"/>
          <a:stretch/>
        </p:blipFill>
        <p:spPr>
          <a:xfrm rot="10800000">
            <a:off x="7249887" y="0"/>
            <a:ext cx="1904999" cy="2492190"/>
          </a:xfrm>
          <a:prstGeom prst="rect">
            <a:avLst/>
          </a:prstGeom>
        </p:spPr>
      </p:pic>
    </p:spTree>
    <p:extLst>
      <p:ext uri="{BB962C8B-B14F-4D97-AF65-F5344CB8AC3E}">
        <p14:creationId xmlns:p14="http://schemas.microsoft.com/office/powerpoint/2010/main" val="278126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8770" y="6386716"/>
            <a:ext cx="2926080" cy="372678"/>
          </a:xfrm>
          <a:prstGeom prst="rect">
            <a:avLst/>
          </a:prstGeom>
        </p:spPr>
      </p:pic>
    </p:spTree>
    <p:extLst>
      <p:ext uri="{BB962C8B-B14F-4D97-AF65-F5344CB8AC3E}">
        <p14:creationId xmlns:p14="http://schemas.microsoft.com/office/powerpoint/2010/main" val="244830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220527CD-0390-42BB-8C74-A7D30DAE76A8}" type="datetimeFigureOut">
              <a:rPr lang="en-US" smtClean="0"/>
              <a:pPr/>
              <a:t>6/1/2020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9DB844B7-AF15-4D3C-9296-B7EB6D32D644}" type="slidenum">
              <a:rPr lang="en-US" smtClean="0"/>
              <a:pPr/>
              <a:t>‹#›</a:t>
            </a:fld>
            <a:endParaRPr lang="en-US" dirty="0"/>
          </a:p>
        </p:txBody>
      </p:sp>
    </p:spTree>
    <p:extLst>
      <p:ext uri="{BB962C8B-B14F-4D97-AF65-F5344CB8AC3E}">
        <p14:creationId xmlns:p14="http://schemas.microsoft.com/office/powerpoint/2010/main" val="1739852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4400" kern="1200">
          <a:solidFill>
            <a:schemeClr val="tx1"/>
          </a:solidFill>
          <a:latin typeface="Arial" charset="0"/>
          <a:ea typeface="Arial" charset="0"/>
          <a:cs typeface="Arial"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8.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8.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Judy Solberg, Ph.D., M.P.A.</a:t>
            </a:r>
          </a:p>
          <a:p>
            <a:endParaRPr lang="en-US" dirty="0"/>
          </a:p>
        </p:txBody>
      </p:sp>
      <p:sp>
        <p:nvSpPr>
          <p:cNvPr id="3" name="Title 2"/>
          <p:cNvSpPr>
            <a:spLocks noGrp="1"/>
          </p:cNvSpPr>
          <p:nvPr>
            <p:ph type="ctrTitle"/>
          </p:nvPr>
        </p:nvSpPr>
        <p:spPr/>
        <p:txBody>
          <a:bodyPr/>
          <a:lstStyle/>
          <a:p>
            <a:r>
              <a:rPr lang="en-US" dirty="0"/>
              <a:t>SMHS </a:t>
            </a:r>
            <a:r>
              <a:rPr lang="en-US" dirty="0" err="1"/>
              <a:t>Bloodborne</a:t>
            </a:r>
            <a:r>
              <a:rPr lang="en-US" dirty="0"/>
              <a:t> Pathogen Exposure Immediate Steps</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140412316"/>
      </p:ext>
    </p:extLst>
  </p:cSld>
  <p:clrMapOvr>
    <a:masterClrMapping/>
  </p:clrMapOvr>
  <mc:AlternateContent xmlns:mc="http://schemas.openxmlformats.org/markup-compatibility/2006" xmlns:p14="http://schemas.microsoft.com/office/powerpoint/2010/main">
    <mc:Choice Requires="p14">
      <p:transition spd="slow" p14:dur="2000" advTm="53031"/>
    </mc:Choice>
    <mc:Fallback xmlns="">
      <p:transition spd="slow" advTm="530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Take </a:t>
            </a:r>
            <a:r>
              <a:rPr lang="en-US" dirty="0" err="1"/>
              <a:t>Aways</a:t>
            </a:r>
            <a:r>
              <a:rPr lang="en-US" dirty="0"/>
              <a:t> </a:t>
            </a:r>
          </a:p>
        </p:txBody>
      </p:sp>
      <p:sp>
        <p:nvSpPr>
          <p:cNvPr id="3" name="Content Placeholder 2"/>
          <p:cNvSpPr>
            <a:spLocks noGrp="1"/>
          </p:cNvSpPr>
          <p:nvPr>
            <p:ph idx="1"/>
          </p:nvPr>
        </p:nvSpPr>
        <p:spPr/>
        <p:txBody>
          <a:bodyPr>
            <a:normAutofit lnSpcReduction="10000"/>
          </a:bodyPr>
          <a:lstStyle/>
          <a:p>
            <a:r>
              <a:rPr lang="en-US" dirty="0" err="1"/>
              <a:t>Bloodborne</a:t>
            </a:r>
            <a:r>
              <a:rPr lang="en-US" dirty="0"/>
              <a:t> pathogen exposures ARE an emergency</a:t>
            </a:r>
          </a:p>
          <a:p>
            <a:r>
              <a:rPr lang="en-US" dirty="0"/>
              <a:t>Consult UND SMHS’s </a:t>
            </a:r>
            <a:r>
              <a:rPr lang="en-US" dirty="0" err="1"/>
              <a:t>Bloodborne</a:t>
            </a:r>
            <a:r>
              <a:rPr lang="en-US" dirty="0"/>
              <a:t> Pathogen Exposure Immediate Steps Sheet any time there is an exposure (located on the SMHS’s website, in the green bar at the bottom, under “important links”</a:t>
            </a:r>
          </a:p>
          <a:p>
            <a:r>
              <a:rPr lang="en-US" dirty="0"/>
              <a:t>All students, including visiting students, are responsible for all financial costs associated with an exposure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4215965989"/>
      </p:ext>
    </p:extLst>
  </p:cSld>
  <p:clrMapOvr>
    <a:masterClrMapping/>
  </p:clrMapOvr>
  <mc:AlternateContent xmlns:mc="http://schemas.openxmlformats.org/markup-compatibility/2006" xmlns:p14="http://schemas.microsoft.com/office/powerpoint/2010/main">
    <mc:Choice Requires="p14">
      <p:transition spd="slow" p14:dur="2000" advTm="20005"/>
    </mc:Choice>
    <mc:Fallback xmlns="">
      <p:transition spd="slow" advTm="20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a:t>
            </a:r>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pic>
        <p:nvPicPr>
          <p:cNvPr id="5" name="Picture 4" descr="Clipart - &lt;strong&gt;Thank You&lt;/strong&gt; Pinn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399" y="2667000"/>
            <a:ext cx="3810001" cy="3810001"/>
          </a:xfrm>
          <a:prstGeom prst="rect">
            <a:avLst/>
          </a:prstGeom>
        </p:spPr>
      </p:pic>
      <p:pic>
        <p:nvPicPr>
          <p:cNvPr id="6" name="Picture 5" descr="&lt;strong&gt;Question&lt;/strong&gt; Mark Hand Drawn Solution · Free photo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375" y="1958180"/>
            <a:ext cx="4023625" cy="2430940"/>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30135742"/>
      </p:ext>
    </p:extLst>
  </p:cSld>
  <p:clrMapOvr>
    <a:masterClrMapping/>
  </p:clrMapOvr>
  <mc:AlternateContent xmlns:mc="http://schemas.openxmlformats.org/markup-compatibility/2006" xmlns:p14="http://schemas.microsoft.com/office/powerpoint/2010/main">
    <mc:Choice Requires="p14">
      <p:transition spd="slow" p14:dur="2000" advTm="17444"/>
    </mc:Choice>
    <mc:Fallback xmlns="">
      <p:transition spd="slow" advTm="17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Immediately</a:t>
            </a:r>
          </a:p>
        </p:txBody>
      </p:sp>
      <p:sp>
        <p:nvSpPr>
          <p:cNvPr id="3" name="Content Placeholder 2"/>
          <p:cNvSpPr>
            <a:spLocks noGrp="1"/>
          </p:cNvSpPr>
          <p:nvPr>
            <p:ph idx="1"/>
          </p:nvPr>
        </p:nvSpPr>
        <p:spPr/>
        <p:txBody>
          <a:bodyPr>
            <a:normAutofit fontScale="85000" lnSpcReduction="20000"/>
          </a:bodyPr>
          <a:lstStyle/>
          <a:p>
            <a:pPr lvl="0"/>
            <a:r>
              <a:rPr lang="en-US" dirty="0"/>
              <a:t>Clean the injured site</a:t>
            </a:r>
            <a:endParaRPr lang="en-US" sz="3600" dirty="0"/>
          </a:p>
          <a:p>
            <a:pPr lvl="1"/>
            <a:r>
              <a:rPr lang="en-US" b="1" i="1" u="sng" dirty="0"/>
              <a:t>Needle-stick injuries and cuts</a:t>
            </a:r>
            <a:r>
              <a:rPr lang="en-US" dirty="0"/>
              <a:t>: Wash affected area with soap and water</a:t>
            </a:r>
            <a:endParaRPr lang="en-US" sz="3600" dirty="0"/>
          </a:p>
          <a:p>
            <a:pPr lvl="1"/>
            <a:r>
              <a:rPr lang="en-US" b="1" i="1" u="sng" dirty="0"/>
              <a:t>Splashes to the nose, mouth, or skin</a:t>
            </a:r>
            <a:r>
              <a:rPr lang="en-US" dirty="0"/>
              <a:t>: Rinse with water for 10 minutes</a:t>
            </a:r>
            <a:endParaRPr lang="en-US" sz="3600" dirty="0"/>
          </a:p>
          <a:p>
            <a:pPr lvl="1"/>
            <a:r>
              <a:rPr lang="en-US" b="1" i="1" u="sng" dirty="0"/>
              <a:t>Splashes to the eyes</a:t>
            </a:r>
            <a:r>
              <a:rPr lang="en-US" dirty="0"/>
              <a:t>: Proceed to the nearest eyewash station and flush for a minimum of 15 minutes, rolling the eyes left to right and up and down.  Contact lenses may be gently taken out during flushing.  </a:t>
            </a:r>
            <a:endParaRPr lang="en-US" sz="3600" dirty="0"/>
          </a:p>
          <a:p>
            <a:pPr lvl="2"/>
            <a:r>
              <a:rPr lang="en-US" dirty="0"/>
              <a:t>If no eyewash station is available, irrigate eyes with clean water, sterile saline or sterile </a:t>
            </a:r>
            <a:r>
              <a:rPr lang="en-US" dirty="0" err="1"/>
              <a:t>irrigants</a:t>
            </a:r>
            <a:r>
              <a:rPr lang="en-US" dirty="0"/>
              <a:t> in the same manner as above.  </a:t>
            </a:r>
            <a:endParaRPr lang="en-US" sz="3200" dirty="0"/>
          </a:p>
          <a:p>
            <a:pPr lvl="0"/>
            <a:r>
              <a:rPr lang="en-US" dirty="0"/>
              <a:t>Report the incident to your immediate supervisor</a:t>
            </a:r>
            <a:endParaRPr lang="en-US" sz="36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905144234"/>
      </p:ext>
    </p:extLst>
  </p:cSld>
  <p:clrMapOvr>
    <a:masterClrMapping/>
  </p:clrMapOvr>
  <mc:AlternateContent xmlns:mc="http://schemas.openxmlformats.org/markup-compatibility/2006" xmlns:p14="http://schemas.microsoft.com/office/powerpoint/2010/main">
    <mc:Choice Requires="p14">
      <p:transition spd="slow" p14:dur="2000" advTm="25845"/>
    </mc:Choice>
    <mc:Fallback xmlns="">
      <p:transition spd="slow" advTm="25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Within One Hour</a:t>
            </a:r>
          </a:p>
        </p:txBody>
      </p:sp>
      <p:sp>
        <p:nvSpPr>
          <p:cNvPr id="3" name="Content Placeholder 2"/>
          <p:cNvSpPr>
            <a:spLocks noGrp="1"/>
          </p:cNvSpPr>
          <p:nvPr>
            <p:ph idx="1"/>
          </p:nvPr>
        </p:nvSpPr>
        <p:spPr/>
        <p:txBody>
          <a:bodyPr/>
          <a:lstStyle/>
          <a:p>
            <a:pPr lvl="0"/>
            <a:r>
              <a:rPr lang="en-US" b="1" dirty="0"/>
              <a:t>Go to a licensed health care provider </a:t>
            </a:r>
            <a:r>
              <a:rPr lang="en-US" dirty="0"/>
              <a:t>for an immediate medical evaluation, counseling, testing, and devise a plan for follow-up care.  Considerations for post-exposure prophylaxis: the type of exposure, type, and amount of fluid/issue, infectious state of the source, and susceptibility of the exposed student. Prophylaxis should be started as soon as possible after HIV exposure</a:t>
            </a:r>
            <a:r>
              <a:rPr lang="en-US" b="1" dirty="0"/>
              <a:t>.</a:t>
            </a:r>
            <a:endParaRPr lang="en-US" dirty="0"/>
          </a:p>
          <a:p>
            <a:endParaRPr lang="en-US" dirty="0"/>
          </a:p>
        </p:txBody>
      </p:sp>
      <p:pic>
        <p:nvPicPr>
          <p:cNvPr id="7" name="Picture 6" descr="How an &quot;&lt;strong&gt;Emergency&lt;/strong&gt;&quot; Evolves Over the Course of 2 Week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648200"/>
            <a:ext cx="1418423" cy="1418423"/>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921273361"/>
      </p:ext>
    </p:extLst>
  </p:cSld>
  <p:clrMapOvr>
    <a:masterClrMapping/>
  </p:clrMapOvr>
  <mc:AlternateContent xmlns:mc="http://schemas.openxmlformats.org/markup-compatibility/2006" xmlns:p14="http://schemas.microsoft.com/office/powerpoint/2010/main">
    <mc:Choice Requires="p14">
      <p:transition spd="slow" p14:dur="2000" advTm="20392"/>
    </mc:Choice>
    <mc:Fallback xmlns="">
      <p:transition spd="slow" advTm="203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Within Two Hours</a:t>
            </a:r>
          </a:p>
        </p:txBody>
      </p:sp>
      <p:sp>
        <p:nvSpPr>
          <p:cNvPr id="3" name="Content Placeholder 2"/>
          <p:cNvSpPr>
            <a:spLocks noGrp="1"/>
          </p:cNvSpPr>
          <p:nvPr>
            <p:ph idx="1"/>
          </p:nvPr>
        </p:nvSpPr>
        <p:spPr/>
        <p:txBody>
          <a:bodyPr/>
          <a:lstStyle/>
          <a:p>
            <a:pPr lvl="0"/>
            <a:r>
              <a:rPr lang="en-US" dirty="0"/>
              <a:t>The student’s immediate supervisor, where the incident occurred, requests </a:t>
            </a:r>
            <a:r>
              <a:rPr lang="en-US" b="1" dirty="0"/>
              <a:t>both the student’s and the source patient’s</a:t>
            </a:r>
            <a:r>
              <a:rPr lang="en-US" dirty="0"/>
              <a:t> lab test workup (if blood or body fluid exposure). A minimum of </a:t>
            </a:r>
            <a:r>
              <a:rPr lang="en-US" dirty="0">
                <a:solidFill>
                  <a:srgbClr val="FF0000"/>
                </a:solidFill>
              </a:rPr>
              <a:t>Hepatitis B surface antigen (</a:t>
            </a:r>
            <a:r>
              <a:rPr lang="en-US" dirty="0" err="1">
                <a:solidFill>
                  <a:srgbClr val="FF0000"/>
                </a:solidFill>
              </a:rPr>
              <a:t>HBsAg</a:t>
            </a:r>
            <a:r>
              <a:rPr lang="en-US" dirty="0">
                <a:solidFill>
                  <a:srgbClr val="FF0000"/>
                </a:solidFill>
              </a:rPr>
              <a:t>), Hepatitis C antibody (anti-HCV), and HIV-1/2 testing </a:t>
            </a:r>
            <a:r>
              <a:rPr lang="en-US" dirty="0"/>
              <a:t>is to be completed on both the student and the source patient.</a:t>
            </a:r>
          </a:p>
          <a:p>
            <a:pPr marL="0" indent="0">
              <a:buNone/>
            </a:pPr>
            <a:endParaRPr lang="en-US" dirty="0"/>
          </a:p>
        </p:txBody>
      </p:sp>
      <p:pic>
        <p:nvPicPr>
          <p:cNvPr id="4" name="Picture 3" descr="Helping Older Parents Archives - Better &lt;strong&gt;Health&lt;/strong&gt; While Ag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4724400"/>
            <a:ext cx="2590800" cy="1108495"/>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779915719"/>
      </p:ext>
    </p:extLst>
  </p:cSld>
  <p:clrMapOvr>
    <a:masterClrMapping/>
  </p:clrMapOvr>
  <mc:AlternateContent xmlns:mc="http://schemas.openxmlformats.org/markup-compatibility/2006" xmlns:p14="http://schemas.microsoft.com/office/powerpoint/2010/main">
    <mc:Choice Requires="p14">
      <p:transition spd="slow" p14:dur="2000" advTm="17217"/>
    </mc:Choice>
    <mc:Fallback xmlns="">
      <p:transition spd="slow" advTm="172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Within Twenty-Four Hours</a:t>
            </a:r>
          </a:p>
        </p:txBody>
      </p:sp>
      <p:sp>
        <p:nvSpPr>
          <p:cNvPr id="3" name="Content Placeholder 2"/>
          <p:cNvSpPr>
            <a:spLocks noGrp="1"/>
          </p:cNvSpPr>
          <p:nvPr>
            <p:ph idx="1"/>
          </p:nvPr>
        </p:nvSpPr>
        <p:spPr>
          <a:xfrm>
            <a:off x="457200" y="1600200"/>
            <a:ext cx="5029200" cy="5029200"/>
          </a:xfrm>
        </p:spPr>
        <p:txBody>
          <a:bodyPr>
            <a:normAutofit fontScale="92500" lnSpcReduction="10000"/>
          </a:bodyPr>
          <a:lstStyle/>
          <a:p>
            <a:r>
              <a:rPr lang="en-US" dirty="0"/>
              <a:t>Student notifies SMHS contact of incident.</a:t>
            </a:r>
          </a:p>
          <a:p>
            <a:r>
              <a:rPr lang="en-US" dirty="0"/>
              <a:t>Complete UND’s “Incident Reporting Form” and submit it to the Office of Safety and the Dean’s Office. Student’s academic department keeps a copy of the record, pursuant to </a:t>
            </a:r>
          </a:p>
          <a:p>
            <a:pPr marL="0" indent="0">
              <a:buNone/>
            </a:pPr>
            <a:r>
              <a:rPr lang="en-US" dirty="0"/>
              <a:t>    UND’s Records Retention </a:t>
            </a:r>
          </a:p>
          <a:p>
            <a:pPr marL="0" indent="0">
              <a:buNone/>
            </a:pPr>
            <a:r>
              <a:rPr lang="en-US" dirty="0"/>
              <a:t>    Schedule.</a:t>
            </a:r>
          </a:p>
          <a:p>
            <a:pPr marL="0" indent="0">
              <a:buNone/>
            </a:pPr>
            <a:endParaRPr lang="en-US" dirty="0"/>
          </a:p>
          <a:p>
            <a:pPr marL="0" indent="0">
              <a:buNone/>
            </a:pPr>
            <a:r>
              <a:rPr lang="en-US" sz="1100" dirty="0"/>
              <a:t>NOTE: If the incident occurred on UND’s campus, you must also </a:t>
            </a:r>
          </a:p>
          <a:p>
            <a:pPr marL="0" indent="0">
              <a:buNone/>
            </a:pPr>
            <a:r>
              <a:rPr lang="en-US" sz="1100" dirty="0"/>
              <a:t>Complete the Sharp’s Injury Log Form.</a:t>
            </a:r>
          </a:p>
        </p:txBody>
      </p:sp>
      <p:pic>
        <p:nvPicPr>
          <p:cNvPr id="5" name="Picture 4"/>
          <p:cNvPicPr>
            <a:picLocks noChangeAspect="1"/>
          </p:cNvPicPr>
          <p:nvPr/>
        </p:nvPicPr>
        <p:blipFill>
          <a:blip r:embed="rId4"/>
          <a:stretch>
            <a:fillRect/>
          </a:stretch>
        </p:blipFill>
        <p:spPr>
          <a:xfrm>
            <a:off x="5486400" y="1600200"/>
            <a:ext cx="3505200" cy="4648200"/>
          </a:xfrm>
          <a:prstGeom prst="rect">
            <a:avLst/>
          </a:prstGeom>
          <a:ln w="3175">
            <a:solidFill>
              <a:schemeClr val="tx1"/>
            </a:solidFill>
          </a:ln>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390665835"/>
      </p:ext>
    </p:extLst>
  </p:cSld>
  <p:clrMapOvr>
    <a:masterClrMapping/>
  </p:clrMapOvr>
  <mc:AlternateContent xmlns:mc="http://schemas.openxmlformats.org/markup-compatibility/2006" xmlns:p14="http://schemas.microsoft.com/office/powerpoint/2010/main">
    <mc:Choice Requires="p14">
      <p:transition spd="slow" p14:dur="2000" advTm="24775"/>
    </mc:Choice>
    <mc:Fallback xmlns="">
      <p:transition spd="slow" advTm="24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Within Twenty-Four Hours Cont.…</a:t>
            </a:r>
          </a:p>
        </p:txBody>
      </p:sp>
      <p:sp>
        <p:nvSpPr>
          <p:cNvPr id="3" name="Content Placeholder 2"/>
          <p:cNvSpPr>
            <a:spLocks noGrp="1"/>
          </p:cNvSpPr>
          <p:nvPr>
            <p:ph idx="1"/>
          </p:nvPr>
        </p:nvSpPr>
        <p:spPr/>
        <p:txBody>
          <a:bodyPr/>
          <a:lstStyle/>
          <a:p>
            <a:pPr lvl="0"/>
            <a:r>
              <a:rPr lang="en-US" dirty="0"/>
              <a:t>Immediate supervisor at the location of the incident ensures that test results of source patient are relayed to student’s health care provider.  If the student chooses to withhold consent for testing, their blood sample will be housed at the facility where the incident occurred for 90 days.           </a:t>
            </a:r>
          </a:p>
          <a:p>
            <a:pPr marL="0" indent="0">
              <a:buNone/>
            </a:pPr>
            <a:endParaRPr lang="en-US" dirty="0"/>
          </a:p>
        </p:txBody>
      </p:sp>
      <p:sp>
        <p:nvSpPr>
          <p:cNvPr id="7" name="Up Arrow 6"/>
          <p:cNvSpPr/>
          <p:nvPr/>
        </p:nvSpPr>
        <p:spPr>
          <a:xfrm>
            <a:off x="2895600" y="4648200"/>
            <a:ext cx="484632" cy="978408"/>
          </a:xfrm>
          <a:prstGeom prst="upArrow">
            <a:avLst/>
          </a:prstGeom>
          <a:solidFill>
            <a:srgbClr val="009A4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3217772604"/>
      </p:ext>
    </p:extLst>
  </p:cSld>
  <p:clrMapOvr>
    <a:masterClrMapping/>
  </p:clrMapOvr>
  <mc:AlternateContent xmlns:mc="http://schemas.openxmlformats.org/markup-compatibility/2006" xmlns:p14="http://schemas.microsoft.com/office/powerpoint/2010/main">
    <mc:Choice Requires="p14">
      <p:transition spd="slow" p14:dur="2000" advTm="10034"/>
    </mc:Choice>
    <mc:Fallback xmlns="">
      <p:transition spd="slow" advTm="100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Within Twenty-Four Hours Cont.…</a:t>
            </a:r>
          </a:p>
        </p:txBody>
      </p:sp>
      <p:sp>
        <p:nvSpPr>
          <p:cNvPr id="3" name="Content Placeholder 2"/>
          <p:cNvSpPr>
            <a:spLocks noGrp="1"/>
          </p:cNvSpPr>
          <p:nvPr>
            <p:ph idx="1"/>
          </p:nvPr>
        </p:nvSpPr>
        <p:spPr/>
        <p:txBody>
          <a:bodyPr/>
          <a:lstStyle/>
          <a:p>
            <a:r>
              <a:rPr lang="en-US" dirty="0"/>
              <a:t>Student, immediate supervisor, and health care provider complete the “SMHS Return to Educational Experiences” form and return it to respective SMHS contact. </a:t>
            </a:r>
          </a:p>
        </p:txBody>
      </p:sp>
      <p:sp>
        <p:nvSpPr>
          <p:cNvPr id="7" name="Rectangle 6"/>
          <p:cNvSpPr/>
          <p:nvPr/>
        </p:nvSpPr>
        <p:spPr>
          <a:xfrm>
            <a:off x="4648200" y="3532852"/>
            <a:ext cx="4267201" cy="2554545"/>
          </a:xfrm>
          <a:prstGeom prst="rect">
            <a:avLst/>
          </a:prstGeom>
          <a:noFill/>
        </p:spPr>
        <p:txBody>
          <a:bodyPr wrap="square" lIns="91440" tIns="45720" rIns="91440" bIns="45720">
            <a:spAutoFit/>
          </a:bodyPr>
          <a:lstStyle/>
          <a:p>
            <a:pPr algn="ctr"/>
            <a:r>
              <a:rPr lang="en-US" sz="4000" dirty="0">
                <a:ln w="0"/>
                <a:solidFill>
                  <a:srgbClr val="DF642D"/>
                </a:solidFill>
                <a:effectLst>
                  <a:outerShdw blurRad="38100" dist="25400" dir="5400000" algn="ctr" rotWithShape="0">
                    <a:srgbClr val="6E747A">
                      <a:alpha val="43000"/>
                    </a:srgbClr>
                  </a:outerShdw>
                </a:effectLst>
                <a:latin typeface="Arial Narrow" panose="020B0606020202030204" pitchFamily="34" charset="0"/>
              </a:rPr>
              <a:t>When can students return to their educational experience?</a:t>
            </a:r>
          </a:p>
        </p:txBody>
      </p:sp>
      <p:pic>
        <p:nvPicPr>
          <p:cNvPr id="5" name="Picture 4"/>
          <p:cNvPicPr>
            <a:picLocks noChangeAspect="1"/>
          </p:cNvPicPr>
          <p:nvPr/>
        </p:nvPicPr>
        <p:blipFill>
          <a:blip r:embed="rId4"/>
          <a:stretch>
            <a:fillRect/>
          </a:stretch>
        </p:blipFill>
        <p:spPr>
          <a:xfrm>
            <a:off x="947738" y="3352800"/>
            <a:ext cx="3209925" cy="3429000"/>
          </a:xfrm>
          <a:prstGeom prst="rect">
            <a:avLst/>
          </a:prstGeom>
          <a:ln w="3175">
            <a:solidFill>
              <a:schemeClr val="tx1"/>
            </a:solidFill>
          </a:ln>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049464803"/>
      </p:ext>
    </p:extLst>
  </p:cSld>
  <p:clrMapOvr>
    <a:masterClrMapping/>
  </p:clrMapOvr>
  <mc:AlternateContent xmlns:mc="http://schemas.openxmlformats.org/markup-compatibility/2006" xmlns:p14="http://schemas.microsoft.com/office/powerpoint/2010/main">
    <mc:Choice Requires="p14">
      <p:transition spd="slow" p14:dur="2000" advTm="20917"/>
    </mc:Choice>
    <mc:Fallback xmlns="">
      <p:transition spd="slow" advTm="209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of Care</a:t>
            </a:r>
          </a:p>
        </p:txBody>
      </p:sp>
      <p:sp>
        <p:nvSpPr>
          <p:cNvPr id="7" name="TextBox 6"/>
          <p:cNvSpPr txBox="1"/>
          <p:nvPr/>
        </p:nvSpPr>
        <p:spPr>
          <a:xfrm>
            <a:off x="4648200" y="1905000"/>
            <a:ext cx="4038600" cy="4401205"/>
          </a:xfrm>
          <a:prstGeom prst="rect">
            <a:avLst/>
          </a:prstGeom>
          <a:noFill/>
        </p:spPr>
        <p:txBody>
          <a:bodyPr wrap="square" rtlCol="0">
            <a:spAutoFit/>
          </a:bodyPr>
          <a:lstStyle/>
          <a:p>
            <a:r>
              <a:rPr lang="en-US" sz="2800" dirty="0"/>
              <a:t>If the student refuses care, the student </a:t>
            </a:r>
            <a:r>
              <a:rPr lang="en-US" sz="2800" b="1" dirty="0"/>
              <a:t>must </a:t>
            </a:r>
            <a:r>
              <a:rPr lang="en-US" sz="2800" dirty="0"/>
              <a:t>complete the “Refusal of Care Form” and send on to the UND Office of Safety. The Department must also keep a copy pursuit to UND’s Records Retention Schedule.</a:t>
            </a:r>
          </a:p>
        </p:txBody>
      </p:sp>
      <p:pic>
        <p:nvPicPr>
          <p:cNvPr id="3" name="Picture 2" descr="File:&lt;strong&gt;No&lt;/strong&gt; &lt;strong&gt;medical&lt;/strong&gt; advice.jp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7513" y="1752600"/>
            <a:ext cx="834887" cy="704088"/>
          </a:xfrm>
          <a:prstGeom prst="rect">
            <a:avLst/>
          </a:prstGeom>
        </p:spPr>
      </p:pic>
      <p:pic>
        <p:nvPicPr>
          <p:cNvPr id="9" name="Content Placeholder 8"/>
          <p:cNvPicPr>
            <a:picLocks noGrp="1" noChangeAspect="1"/>
          </p:cNvPicPr>
          <p:nvPr>
            <p:ph idx="1"/>
          </p:nvPr>
        </p:nvPicPr>
        <p:blipFill>
          <a:blip r:embed="rId5"/>
          <a:stretch>
            <a:fillRect/>
          </a:stretch>
        </p:blipFill>
        <p:spPr>
          <a:xfrm>
            <a:off x="228600" y="1600200"/>
            <a:ext cx="4343400" cy="5181600"/>
          </a:xfrm>
          <a:prstGeom prst="rect">
            <a:avLst/>
          </a:prstGeom>
          <a:ln w="3175">
            <a:solidFill>
              <a:schemeClr val="tx1"/>
            </a:solidFill>
          </a:ln>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014879641"/>
      </p:ext>
    </p:extLst>
  </p:cSld>
  <p:clrMapOvr>
    <a:masterClrMapping/>
  </p:clrMapOvr>
  <mc:AlternateContent xmlns:mc="http://schemas.openxmlformats.org/markup-compatibility/2006" xmlns:p14="http://schemas.microsoft.com/office/powerpoint/2010/main">
    <mc:Choice Requires="p14">
      <p:transition spd="slow" p14:dur="2000" advTm="10325"/>
    </mc:Choice>
    <mc:Fallback xmlns="">
      <p:transition spd="slow" advTm="10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Within Forty-Eight Hours </a:t>
            </a:r>
          </a:p>
        </p:txBody>
      </p:sp>
      <p:sp>
        <p:nvSpPr>
          <p:cNvPr id="3" name="Content Placeholder 2"/>
          <p:cNvSpPr>
            <a:spLocks noGrp="1"/>
          </p:cNvSpPr>
          <p:nvPr>
            <p:ph idx="1"/>
          </p:nvPr>
        </p:nvSpPr>
        <p:spPr/>
        <p:txBody>
          <a:bodyPr/>
          <a:lstStyle/>
          <a:p>
            <a:r>
              <a:rPr lang="en-US" dirty="0"/>
              <a:t>An investigation by the appropriate person within the program must be done.</a:t>
            </a:r>
          </a:p>
          <a:p>
            <a:endParaRPr lang="en-US" dirty="0"/>
          </a:p>
          <a:p>
            <a:pPr lvl="0"/>
            <a:r>
              <a:rPr lang="en-US" dirty="0"/>
              <a:t>Part One </a:t>
            </a:r>
            <a:r>
              <a:rPr lang="en-US" b="1" dirty="0"/>
              <a:t>and</a:t>
            </a:r>
            <a:r>
              <a:rPr lang="en-US" dirty="0"/>
              <a:t> Part Two of the “UND Incident Investigation Form” (it’s actually two SEPARATE forms) must be completed and forwarded on to UND’s Office of Safety.</a:t>
            </a:r>
          </a:p>
          <a:p>
            <a:endParaRPr lang="en-US" dirty="0"/>
          </a:p>
        </p:txBody>
      </p:sp>
      <p:pic>
        <p:nvPicPr>
          <p:cNvPr id="4" name="Picture 3" descr="File:MA Route &lt;strong&gt;48&lt;/strong&gt;.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448784"/>
            <a:ext cx="1524000" cy="1706562"/>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232292438"/>
      </p:ext>
    </p:extLst>
  </p:cSld>
  <p:clrMapOvr>
    <a:masterClrMapping/>
  </p:clrMapOvr>
  <mc:AlternateContent xmlns:mc="http://schemas.openxmlformats.org/markup-compatibility/2006" xmlns:p14="http://schemas.microsoft.com/office/powerpoint/2010/main">
    <mc:Choice Requires="p14">
      <p:transition spd="slow" p14:dur="2000" advTm="19616"/>
    </mc:Choice>
    <mc:Fallback xmlns="">
      <p:transition spd="slow" advTm="19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9777</TotalTime>
  <Words>580</Words>
  <Application>Microsoft Office PowerPoint</Application>
  <PresentationFormat>On-screen Show (4:3)</PresentationFormat>
  <Paragraphs>42</Paragraphs>
  <Slides>11</Slides>
  <Notes>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Narrow</vt:lpstr>
      <vt:lpstr>Calibri</vt:lpstr>
      <vt:lpstr>Office Theme</vt:lpstr>
      <vt:lpstr>SMHS Bloodborne Pathogen Exposure Immediate Steps</vt:lpstr>
      <vt:lpstr>Immediately</vt:lpstr>
      <vt:lpstr>Within One Hour</vt:lpstr>
      <vt:lpstr>Within Two Hours</vt:lpstr>
      <vt:lpstr>Within Twenty-Four Hours</vt:lpstr>
      <vt:lpstr>Within Twenty-Four Hours Cont.…</vt:lpstr>
      <vt:lpstr>Within Twenty-Four Hours Cont.…</vt:lpstr>
      <vt:lpstr>Refusal of Care</vt:lpstr>
      <vt:lpstr>Within Forty-Eight Hours </vt:lpstr>
      <vt:lpstr>Important Take Aways </vt:lpstr>
      <vt:lpstr>Closing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dc:creator>
  <cp:lastModifiedBy>Ryan</cp:lastModifiedBy>
  <cp:revision>82</cp:revision>
  <cp:lastPrinted>2017-09-21T19:01:42Z</cp:lastPrinted>
  <dcterms:created xsi:type="dcterms:W3CDTF">2013-02-13T15:39:40Z</dcterms:created>
  <dcterms:modified xsi:type="dcterms:W3CDTF">2020-06-02T01:38:56Z</dcterms:modified>
</cp:coreProperties>
</file>