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0" r:id="rId4"/>
    <p:sldId id="264" r:id="rId5"/>
    <p:sldId id="261" r:id="rId6"/>
  </p:sldIdLst>
  <p:sldSz cx="24387175" cy="13716000"/>
  <p:notesSz cx="9359900" cy="14859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95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96361" algn="l" rtl="0" fontAlgn="base">
      <a:spcBef>
        <a:spcPct val="0"/>
      </a:spcBef>
      <a:spcAft>
        <a:spcPct val="0"/>
      </a:spcAft>
      <a:defRPr sz="4295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392722" algn="l" rtl="0" fontAlgn="base">
      <a:spcBef>
        <a:spcPct val="0"/>
      </a:spcBef>
      <a:spcAft>
        <a:spcPct val="0"/>
      </a:spcAft>
      <a:defRPr sz="4295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589083" algn="l" rtl="0" fontAlgn="base">
      <a:spcBef>
        <a:spcPct val="0"/>
      </a:spcBef>
      <a:spcAft>
        <a:spcPct val="0"/>
      </a:spcAft>
      <a:defRPr sz="4295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785445" algn="l" rtl="0" fontAlgn="base">
      <a:spcBef>
        <a:spcPct val="0"/>
      </a:spcBef>
      <a:spcAft>
        <a:spcPct val="0"/>
      </a:spcAft>
      <a:defRPr sz="4295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981806" algn="l" defTabSz="392722" rtl="0" eaLnBrk="1" latinLnBrk="0" hangingPunct="1">
      <a:defRPr sz="4295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1178167" algn="l" defTabSz="392722" rtl="0" eaLnBrk="1" latinLnBrk="0" hangingPunct="1">
      <a:defRPr sz="4295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1374528" algn="l" defTabSz="392722" rtl="0" eaLnBrk="1" latinLnBrk="0" hangingPunct="1">
      <a:defRPr sz="4295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1570890" algn="l" defTabSz="392722" rtl="0" eaLnBrk="1" latinLnBrk="0" hangingPunct="1">
      <a:defRPr sz="4295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4"/>
    <a:srgbClr val="F6F2EE"/>
    <a:srgbClr val="F3EEE9"/>
    <a:srgbClr val="E0D2C6"/>
    <a:srgbClr val="A3C6CD"/>
    <a:srgbClr val="006600"/>
    <a:srgbClr val="E9FFE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246" autoAdjust="0"/>
  </p:normalViewPr>
  <p:slideViewPr>
    <p:cSldViewPr>
      <p:cViewPr varScale="1">
        <p:scale>
          <a:sx n="50" d="100"/>
          <a:sy n="50" d="100"/>
        </p:scale>
        <p:origin x="34" y="202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9253731343283584E-2"/>
          <c:y val="2.1505376344086023E-2"/>
          <c:w val="0.85671641791044773"/>
          <c:h val="0.907526881720430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A3C6CD"/>
            </a:solidFill>
            <a:ln w="2413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08-4A13-8866-84DAD97703B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rgbClr val="E0D2C6"/>
            </a:solidFill>
            <a:ln w="2413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08-4A13-8866-84DAD97703B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rgbClr val="009A44"/>
            </a:solidFill>
            <a:ln w="2413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08-4A13-8866-84DAD9770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7429776"/>
        <c:axId val="157430896"/>
        <c:axId val="0"/>
      </c:bar3DChart>
      <c:catAx>
        <c:axId val="15742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Helvetica" panose="020B0604020202020204" pitchFamily="34" charset="0"/>
                <a:ea typeface="Arial"/>
                <a:cs typeface="Arial"/>
              </a:defRPr>
            </a:pPr>
            <a:endParaRPr lang="en-US"/>
          </a:p>
        </c:txPr>
        <c:crossAx val="157430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7430896"/>
        <c:scaling>
          <c:orientation val="minMax"/>
        </c:scaling>
        <c:delete val="0"/>
        <c:axPos val="l"/>
        <c:majorGridlines>
          <c:spPr>
            <a:ln w="603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60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Helvetica" panose="020B0604020202020204" pitchFamily="34" charset="0"/>
                <a:ea typeface="Arial"/>
                <a:cs typeface="Arial"/>
              </a:defRPr>
            </a:pPr>
            <a:endParaRPr lang="en-US"/>
          </a:p>
        </c:txPr>
        <c:crossAx val="157429776"/>
        <c:crosses val="autoZero"/>
        <c:crossBetween val="between"/>
      </c:valAx>
      <c:spPr>
        <a:noFill/>
        <a:ln w="48279">
          <a:noFill/>
        </a:ln>
      </c:spPr>
    </c:plotArea>
    <c:legend>
      <c:legendPos val="r"/>
      <c:layout>
        <c:manualLayout>
          <c:xMode val="edge"/>
          <c:yMode val="edge"/>
          <c:x val="0.87747589962469641"/>
          <c:y val="0.45376344086021503"/>
          <c:w val="0.11655392229008757"/>
          <c:h val="0.1965623627901531"/>
        </c:manualLayout>
      </c:layout>
      <c:overlay val="0"/>
      <c:spPr>
        <a:noFill/>
        <a:ln w="6035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Helvetica" panose="020B060402020202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4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725978647686826E-2"/>
          <c:y val="0.26832460732984292"/>
          <c:w val="0.79537366548042687"/>
          <c:h val="0.4646596858638743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chemeClr val="tx1"/>
              </a:solidFill>
              <a:prstDash val="solid"/>
            </a:ln>
          </c:spPr>
          <c:explosion val="2"/>
          <c:dPt>
            <c:idx val="0"/>
            <c:bubble3D val="0"/>
            <c:spPr>
              <a:solidFill>
                <a:srgbClr val="A3C6CD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FC5-4BC9-A618-946123EC89D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FC5-4BC9-A618-946123EC89DC}"/>
              </c:ext>
            </c:extLst>
          </c:dPt>
          <c:dPt>
            <c:idx val="2"/>
            <c:bubble3D val="0"/>
            <c:spPr>
              <a:solidFill>
                <a:srgbClr val="009A44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FC5-4BC9-A618-946123EC89DC}"/>
              </c:ext>
            </c:extLst>
          </c:dPt>
          <c:dPt>
            <c:idx val="3"/>
            <c:bubble3D val="0"/>
            <c:spPr>
              <a:solidFill>
                <a:srgbClr val="E0D2C6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FC5-4BC9-A618-946123EC89DC}"/>
              </c:ext>
            </c:extLst>
          </c:dPt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C5-4BC9-A618-946123EC89D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3FC5-4BC9-A618-946123EC89D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B-3FC5-4BC9-A618-946123EC89DC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3FC5-4BC9-A618-946123EC89DC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3FC5-4BC9-A618-946123EC89DC}"/>
              </c:ext>
            </c:extLst>
          </c:dPt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FC5-4BC9-A618-946123EC89D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3FC5-4BC9-A618-946123EC89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3FC5-4BC9-A618-946123EC89D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5-3FC5-4BC9-A618-946123EC89DC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3FC5-4BC9-A618-946123EC89DC}"/>
              </c:ext>
            </c:extLst>
          </c:dPt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FC5-4BC9-A618-946123EC8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86399365641747061"/>
          <c:y val="0.35527788571587721"/>
          <c:w val="0.13244769831643402"/>
          <c:h val="0.34627761649689071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Helvetica" panose="020B060402020202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9253731343283584E-2"/>
          <c:y val="2.1505376344086023E-2"/>
          <c:w val="0.85671641791044773"/>
          <c:h val="0.907526881720430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A3C6CD"/>
            </a:solidFill>
            <a:ln w="2413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51-4B95-80C6-E8A62EF1A06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rgbClr val="E0D2C6"/>
            </a:solidFill>
            <a:ln w="2413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51-4B95-80C6-E8A62EF1A06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rgbClr val="009A44"/>
            </a:solidFill>
            <a:ln w="2413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51-4B95-80C6-E8A62EF1A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631460656"/>
        <c:axId val="631462336"/>
        <c:axId val="0"/>
      </c:bar3DChart>
      <c:catAx>
        <c:axId val="63146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Helvetica" panose="020B0604020202020204" pitchFamily="34" charset="0"/>
                <a:ea typeface="Arial"/>
                <a:cs typeface="Arial"/>
              </a:defRPr>
            </a:pPr>
            <a:endParaRPr lang="en-US"/>
          </a:p>
        </c:txPr>
        <c:crossAx val="631462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1462336"/>
        <c:scaling>
          <c:orientation val="minMax"/>
        </c:scaling>
        <c:delete val="0"/>
        <c:axPos val="l"/>
        <c:majorGridlines>
          <c:spPr>
            <a:ln w="603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60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Helvetica" panose="020B0604020202020204" pitchFamily="34" charset="0"/>
                <a:ea typeface="Arial"/>
                <a:cs typeface="Arial"/>
              </a:defRPr>
            </a:pPr>
            <a:endParaRPr lang="en-US"/>
          </a:p>
        </c:txPr>
        <c:crossAx val="631460656"/>
        <c:crosses val="autoZero"/>
        <c:crossBetween val="between"/>
      </c:valAx>
      <c:spPr>
        <a:noFill/>
        <a:ln w="48279">
          <a:noFill/>
        </a:ln>
      </c:spPr>
    </c:plotArea>
    <c:legend>
      <c:legendPos val="r"/>
      <c:layout>
        <c:manualLayout>
          <c:xMode val="edge"/>
          <c:yMode val="edge"/>
          <c:x val="0.87747589962469641"/>
          <c:y val="0.45376344086021503"/>
          <c:w val="0.11655392229008757"/>
          <c:h val="0.1965623627901531"/>
        </c:manualLayout>
      </c:layout>
      <c:overlay val="0"/>
      <c:spPr>
        <a:noFill/>
        <a:ln w="6035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Helvetica" panose="020B060402020202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4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725978647686826E-2"/>
          <c:y val="0.26832460732984292"/>
          <c:w val="0.79537366548042687"/>
          <c:h val="0.4646596858638743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chemeClr val="tx1"/>
              </a:solidFill>
              <a:prstDash val="solid"/>
            </a:ln>
          </c:spPr>
          <c:explosion val="2"/>
          <c:dPt>
            <c:idx val="0"/>
            <c:bubble3D val="0"/>
            <c:spPr>
              <a:solidFill>
                <a:srgbClr val="A3C6CD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379-4636-9E5A-C6F7A808D67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6379-4636-9E5A-C6F7A808D67D}"/>
              </c:ext>
            </c:extLst>
          </c:dPt>
          <c:dPt>
            <c:idx val="2"/>
            <c:bubble3D val="0"/>
            <c:spPr>
              <a:solidFill>
                <a:srgbClr val="009A44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6379-4636-9E5A-C6F7A808D67D}"/>
              </c:ext>
            </c:extLst>
          </c:dPt>
          <c:dPt>
            <c:idx val="3"/>
            <c:bubble3D val="0"/>
            <c:spPr>
              <a:solidFill>
                <a:srgbClr val="E0D2C6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6379-4636-9E5A-C6F7A808D67D}"/>
              </c:ext>
            </c:extLst>
          </c:dPt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79-4636-9E5A-C6F7A808D67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6379-4636-9E5A-C6F7A808D67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B-6379-4636-9E5A-C6F7A808D67D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6379-4636-9E5A-C6F7A808D67D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379-4636-9E5A-C6F7A808D67D}"/>
              </c:ext>
            </c:extLst>
          </c:dPt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379-4636-9E5A-C6F7A808D6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6379-4636-9E5A-C6F7A808D6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6379-4636-9E5A-C6F7A808D67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5-6379-4636-9E5A-C6F7A808D67D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6379-4636-9E5A-C6F7A808D67D}"/>
              </c:ext>
            </c:extLst>
          </c:dPt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379-4636-9E5A-C6F7A808D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86399365641747061"/>
          <c:y val="0.35527788571587721"/>
          <c:w val="0.13244769831643402"/>
          <c:h val="0.34627761649689071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Helvetica" panose="020B060402020202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9253731343283584E-2"/>
          <c:y val="2.1505376344086023E-2"/>
          <c:w val="0.85671641791044773"/>
          <c:h val="0.907526881720430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A3C6CD"/>
            </a:solidFill>
            <a:ln w="2413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43-471C-949B-B0D1F0F593F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rgbClr val="E0D2C6"/>
            </a:solidFill>
            <a:ln w="2413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43-471C-949B-B0D1F0F593F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chemeClr val="bg1"/>
            </a:solidFill>
            <a:ln w="2413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43-471C-949B-B0D1F0F59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28867680"/>
        <c:axId val="328868240"/>
        <c:axId val="0"/>
      </c:bar3DChart>
      <c:catAx>
        <c:axId val="32886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Helvetica" panose="020B0604020202020204" pitchFamily="34" charset="0"/>
                <a:ea typeface="Arial"/>
                <a:cs typeface="Arial"/>
              </a:defRPr>
            </a:pPr>
            <a:endParaRPr lang="en-US"/>
          </a:p>
        </c:txPr>
        <c:crossAx val="328868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868240"/>
        <c:scaling>
          <c:orientation val="minMax"/>
        </c:scaling>
        <c:delete val="0"/>
        <c:axPos val="l"/>
        <c:majorGridlines>
          <c:spPr>
            <a:ln w="6035">
              <a:solidFill>
                <a:schemeClr val="bg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60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Helvetica" panose="020B0604020202020204" pitchFamily="34" charset="0"/>
                <a:ea typeface="Arial"/>
                <a:cs typeface="Arial"/>
              </a:defRPr>
            </a:pPr>
            <a:endParaRPr lang="en-US"/>
          </a:p>
        </c:txPr>
        <c:crossAx val="328867680"/>
        <c:crosses val="autoZero"/>
        <c:crossBetween val="between"/>
      </c:valAx>
      <c:spPr>
        <a:noFill/>
        <a:ln w="48279">
          <a:noFill/>
        </a:ln>
      </c:spPr>
    </c:plotArea>
    <c:legend>
      <c:legendPos val="r"/>
      <c:layout>
        <c:manualLayout>
          <c:xMode val="edge"/>
          <c:yMode val="edge"/>
          <c:x val="0.87747589962469641"/>
          <c:y val="0.45376344086021503"/>
          <c:w val="0.11655392229008757"/>
          <c:h val="0.1965623627901531"/>
        </c:manualLayout>
      </c:layout>
      <c:overlay val="0"/>
      <c:spPr>
        <a:noFill/>
        <a:ln w="6035">
          <a:solidFill>
            <a:schemeClr val="bg1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chemeClr val="bg1"/>
              </a:solidFill>
              <a:latin typeface="Helvetica" panose="020B060402020202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4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725978647686826E-2"/>
          <c:y val="0.26832460732984292"/>
          <c:w val="0.79537366548042687"/>
          <c:h val="0.4646596858638743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chemeClr val="tx1"/>
              </a:solidFill>
              <a:prstDash val="solid"/>
            </a:ln>
          </c:spPr>
          <c:explosion val="2"/>
          <c:dPt>
            <c:idx val="0"/>
            <c:bubble3D val="0"/>
            <c:spPr>
              <a:solidFill>
                <a:srgbClr val="A3C6CD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B40-4B80-9FCF-50B5C935E21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B40-4B80-9FCF-50B5C935E21E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B40-4B80-9FCF-50B5C935E21E}"/>
              </c:ext>
            </c:extLst>
          </c:dPt>
          <c:dPt>
            <c:idx val="3"/>
            <c:bubble3D val="0"/>
            <c:spPr>
              <a:solidFill>
                <a:srgbClr val="E0D2C6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B40-4B80-9FCF-50B5C935E21E}"/>
              </c:ext>
            </c:extLst>
          </c:dPt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40-4B80-9FCF-50B5C935E21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1B40-4B80-9FCF-50B5C935E21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B-1B40-4B80-9FCF-50B5C935E21E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1B40-4B80-9FCF-50B5C935E21E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1B40-4B80-9FCF-50B5C935E21E}"/>
              </c:ext>
            </c:extLst>
          </c:dPt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B40-4B80-9FCF-50B5C935E21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1B40-4B80-9FCF-50B5C935E2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1B40-4B80-9FCF-50B5C935E21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5-1B40-4B80-9FCF-50B5C935E21E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1B40-4B80-9FCF-50B5C935E21E}"/>
              </c:ext>
            </c:extLst>
          </c:dPt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B40-4B80-9FCF-50B5C935E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86399365641747061"/>
          <c:y val="0.35527788571587721"/>
          <c:w val="0.13244769831643402"/>
          <c:h val="0.34627761649689071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Helvetica" panose="020B060402020202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88" y="4260695"/>
            <a:ext cx="20729401" cy="29399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774" y="7772168"/>
            <a:ext cx="17071628" cy="35056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8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511" y="549430"/>
            <a:ext cx="21948155" cy="1206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510" y="3200168"/>
            <a:ext cx="5203898" cy="901041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9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1004" y="549430"/>
            <a:ext cx="5486661" cy="1166115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511" y="549430"/>
            <a:ext cx="16388913" cy="1166115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9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511" y="549430"/>
            <a:ext cx="21948155" cy="1206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510" y="3200168"/>
            <a:ext cx="5203898" cy="90104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5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8" y="8813529"/>
            <a:ext cx="20729401" cy="2724498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8" y="5813154"/>
            <a:ext cx="20729401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379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511" y="549430"/>
            <a:ext cx="21948155" cy="1206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511" y="3200168"/>
            <a:ext cx="2565280" cy="90104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7372" y="3200168"/>
            <a:ext cx="2566036" cy="90104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8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511" y="549430"/>
            <a:ext cx="21948155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511" y="3070070"/>
            <a:ext cx="10775236" cy="12794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511" y="4349557"/>
            <a:ext cx="10775236" cy="79028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648" y="3070070"/>
            <a:ext cx="10779017" cy="12794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648" y="4349557"/>
            <a:ext cx="10779017" cy="79028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1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511" y="549430"/>
            <a:ext cx="21948155" cy="1206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1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72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511" y="545945"/>
            <a:ext cx="8023211" cy="232433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57" y="545945"/>
            <a:ext cx="13633108" cy="117064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511" y="2870278"/>
            <a:ext cx="8023211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94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54" y="9601084"/>
            <a:ext cx="14632607" cy="113370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54" y="1225472"/>
            <a:ext cx="14632607" cy="8229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54" y="10734792"/>
            <a:ext cx="14632607" cy="1609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61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949690" cy="1371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3500907" cy="9991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6"/>
          <a:stretch/>
        </p:blipFill>
        <p:spPr>
          <a:xfrm>
            <a:off x="-1" y="12780982"/>
            <a:ext cx="7011987" cy="9312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032787" y="8911623"/>
            <a:ext cx="3358499" cy="4800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68888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5068888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2"/>
          </a:solidFill>
          <a:latin typeface="Goudy Old Style" pitchFamily="18" charset="0"/>
        </a:defRPr>
      </a:lvl2pPr>
      <a:lvl3pPr algn="ctr" defTabSz="5068888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2"/>
          </a:solidFill>
          <a:latin typeface="Goudy Old Style" pitchFamily="18" charset="0"/>
        </a:defRPr>
      </a:lvl3pPr>
      <a:lvl4pPr algn="ctr" defTabSz="5068888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2"/>
          </a:solidFill>
          <a:latin typeface="Goudy Old Style" pitchFamily="18" charset="0"/>
        </a:defRPr>
      </a:lvl4pPr>
      <a:lvl5pPr algn="ctr" defTabSz="5068888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2"/>
          </a:solidFill>
          <a:latin typeface="Goudy Old Style" pitchFamily="18" charset="0"/>
        </a:defRPr>
      </a:lvl5pPr>
      <a:lvl6pPr marL="457200" algn="ctr" defTabSz="5068888" rtl="0" fontAlgn="base">
        <a:spcBef>
          <a:spcPct val="0"/>
        </a:spcBef>
        <a:spcAft>
          <a:spcPct val="0"/>
        </a:spcAft>
        <a:defRPr sz="10000" b="1">
          <a:solidFill>
            <a:schemeClr val="tx2"/>
          </a:solidFill>
          <a:latin typeface="Goudy Old Style" pitchFamily="18" charset="0"/>
        </a:defRPr>
      </a:lvl6pPr>
      <a:lvl7pPr marL="914400" algn="ctr" defTabSz="5068888" rtl="0" fontAlgn="base">
        <a:spcBef>
          <a:spcPct val="0"/>
        </a:spcBef>
        <a:spcAft>
          <a:spcPct val="0"/>
        </a:spcAft>
        <a:defRPr sz="10000" b="1">
          <a:solidFill>
            <a:schemeClr val="tx2"/>
          </a:solidFill>
          <a:latin typeface="Goudy Old Style" pitchFamily="18" charset="0"/>
        </a:defRPr>
      </a:lvl7pPr>
      <a:lvl8pPr marL="1371600" algn="ctr" defTabSz="5068888" rtl="0" fontAlgn="base">
        <a:spcBef>
          <a:spcPct val="0"/>
        </a:spcBef>
        <a:spcAft>
          <a:spcPct val="0"/>
        </a:spcAft>
        <a:defRPr sz="10000" b="1">
          <a:solidFill>
            <a:schemeClr val="tx2"/>
          </a:solidFill>
          <a:latin typeface="Goudy Old Style" pitchFamily="18" charset="0"/>
        </a:defRPr>
      </a:lvl8pPr>
      <a:lvl9pPr marL="1828800" algn="ctr" defTabSz="5068888" rtl="0" fontAlgn="base">
        <a:spcBef>
          <a:spcPct val="0"/>
        </a:spcBef>
        <a:spcAft>
          <a:spcPct val="0"/>
        </a:spcAft>
        <a:defRPr sz="10000" b="1">
          <a:solidFill>
            <a:schemeClr val="tx2"/>
          </a:solidFill>
          <a:latin typeface="Goudy Old Style" pitchFamily="18" charset="0"/>
        </a:defRPr>
      </a:lvl9pPr>
    </p:titleStyle>
    <p:bodyStyle>
      <a:lvl1pPr marL="376238" indent="-376238" algn="l" defTabSz="5068888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23863" algn="l" defTabSz="5068888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560513" indent="-531813" algn="l" defTabSz="5068888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</a:defRPr>
      </a:lvl3pPr>
      <a:lvl4pPr marL="2151063" indent="-476250" algn="l" defTabSz="5068888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4pPr>
      <a:lvl5pPr marL="2851150" indent="-585788" algn="l" defTabSz="5068888" rtl="0" eaLnBrk="0" fontAlgn="base" hangingPunct="0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</a:defRPr>
      </a:lvl5pPr>
      <a:lvl6pPr marL="3308350" indent="-585788" algn="l" defTabSz="5068888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</a:defRPr>
      </a:lvl6pPr>
      <a:lvl7pPr marL="3765550" indent="-585788" algn="l" defTabSz="5068888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</a:defRPr>
      </a:lvl7pPr>
      <a:lvl8pPr marL="4222750" indent="-585788" algn="l" defTabSz="5068888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</a:defRPr>
      </a:lvl8pPr>
      <a:lvl9pPr marL="4679950" indent="-585788" algn="l" defTabSz="5068888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1387" y="2362200"/>
            <a:ext cx="20574000" cy="670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template is UND branded. There </a:t>
            </a:r>
            <a:r>
              <a:rPr lang="en-US" smtClean="0"/>
              <a:t>are Three </a:t>
            </a:r>
            <a:r>
              <a:rPr lang="en-US" dirty="0" smtClean="0"/>
              <a:t>basic designs that you can choose from (</a:t>
            </a:r>
            <a:r>
              <a:rPr lang="en-US" smtClean="0"/>
              <a:t>slides 2, 3 and 4). </a:t>
            </a:r>
            <a:r>
              <a:rPr lang="en-US" dirty="0" smtClean="0"/>
              <a:t>You need to only use one of the UND SMHS logos – there are two in different places to offer two choices.</a:t>
            </a:r>
          </a:p>
          <a:p>
            <a:endParaRPr lang="en-US" dirty="0"/>
          </a:p>
          <a:p>
            <a:r>
              <a:rPr lang="en-US" dirty="0" smtClean="0"/>
              <a:t>If you use this template:</a:t>
            </a:r>
          </a:p>
          <a:p>
            <a:pPr marL="1371600" indent="-1371600">
              <a:buAutoNum type="arabicPeriod"/>
            </a:pPr>
            <a:r>
              <a:rPr lang="en-US" dirty="0" smtClean="0"/>
              <a:t>You cannot move arrows or slashes.</a:t>
            </a:r>
          </a:p>
          <a:p>
            <a:pPr marL="1371600" indent="-1371600">
              <a:buAutoNum type="arabicPeriod"/>
            </a:pPr>
            <a:r>
              <a:rPr lang="en-US" dirty="0" smtClean="0"/>
              <a:t>You cannot resize the template in way that would change the proportion of any of the elements.</a:t>
            </a:r>
          </a:p>
          <a:p>
            <a:pPr marL="1371600" indent="-1371600">
              <a:buAutoNum type="arabicPeriod"/>
            </a:pPr>
            <a:r>
              <a:rPr lang="en-US" dirty="0" smtClean="0"/>
              <a:t>You must use a san serif font such as Arial or Helvetica.</a:t>
            </a:r>
          </a:p>
          <a:p>
            <a:pPr marL="1371600" indent="-1371600">
              <a:buAutoNum type="arabicPeriod"/>
            </a:pPr>
            <a:r>
              <a:rPr lang="en-US" dirty="0" smtClean="0"/>
              <a:t>You cannot adjust the colors of the template.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4"/>
          <p:cNvSpPr>
            <a:spLocks noChangeArrowheads="1"/>
          </p:cNvSpPr>
          <p:nvPr/>
        </p:nvSpPr>
        <p:spPr bwMode="auto">
          <a:xfrm>
            <a:off x="784908" y="228600"/>
            <a:ext cx="21619479" cy="232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009A44"/>
                </a:solidFill>
                <a:latin typeface="Helvetica" panose="020B0604020202020204" pitchFamily="34" charset="0"/>
              </a:rPr>
              <a:t>This would be the area for your title, </a:t>
            </a:r>
            <a:endParaRPr lang="en-US" altLang="en-US" sz="5000" b="1" dirty="0" smtClean="0">
              <a:solidFill>
                <a:srgbClr val="009A44"/>
              </a:solidFill>
              <a:latin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(</a:t>
            </a:r>
            <a:r>
              <a:rPr lang="en-US" altLang="en-US" sz="5000" b="1" dirty="0">
                <a:solidFill>
                  <a:srgbClr val="009A44"/>
                </a:solidFill>
                <a:latin typeface="Helvetica" panose="020B0604020202020204" pitchFamily="34" charset="0"/>
              </a:rPr>
              <a:t>this is </a:t>
            </a:r>
            <a:r>
              <a:rPr lang="en-US" altLang="en-US" sz="5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50 </a:t>
            </a:r>
            <a:r>
              <a:rPr lang="en-US" altLang="en-US" sz="5000" b="1" dirty="0">
                <a:solidFill>
                  <a:srgbClr val="009A44"/>
                </a:solidFill>
                <a:latin typeface="Helvetica" panose="020B0604020202020204" pitchFamily="34" charset="0"/>
              </a:rPr>
              <a:t>points).</a:t>
            </a:r>
            <a:r>
              <a:rPr lang="en-US" altLang="en-US" sz="10000" b="1" dirty="0">
                <a:solidFill>
                  <a:srgbClr val="006600"/>
                </a:solidFill>
                <a:latin typeface="Goudy Old Style" panose="02020502050305020303" pitchFamily="18" charset="0"/>
              </a:rPr>
              <a:t/>
            </a:r>
            <a:br>
              <a:rPr lang="en-US" altLang="en-US" sz="10000" b="1" dirty="0">
                <a:solidFill>
                  <a:srgbClr val="006600"/>
                </a:solidFill>
                <a:latin typeface="Goudy Old Style" panose="02020502050305020303" pitchFamily="18" charset="0"/>
              </a:rPr>
            </a:br>
            <a:endParaRPr lang="en-US" altLang="en-US" sz="1000" b="1" dirty="0">
              <a:solidFill>
                <a:srgbClr val="006600"/>
              </a:solidFill>
              <a:latin typeface="Goudy Old Style" panose="020205020503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Helvetica" panose="020B0604020202020204" pitchFamily="34" charset="0"/>
              </a:rPr>
              <a:t>This font is </a:t>
            </a:r>
            <a:r>
              <a:rPr lang="en-US" altLang="en-US" sz="2000" b="1" dirty="0" smtClean="0">
                <a:latin typeface="Helvetica" panose="020B0604020202020204" pitchFamily="34" charset="0"/>
              </a:rPr>
              <a:t>20</a:t>
            </a:r>
            <a:r>
              <a:rPr lang="en-US" altLang="en-US" sz="2000" b="1" dirty="0" smtClean="0">
                <a:latin typeface="Helvetica" panose="020B0604020202020204" pitchFamily="34" charset="0"/>
              </a:rPr>
              <a:t> </a:t>
            </a:r>
            <a:r>
              <a:rPr lang="en-US" altLang="en-US" sz="2000" b="1" dirty="0" err="1">
                <a:latin typeface="Helvetica" panose="020B0604020202020204" pitchFamily="34" charset="0"/>
              </a:rPr>
              <a:t>ppi</a:t>
            </a:r>
            <a:r>
              <a:rPr lang="en-US" altLang="en-US" sz="2000" b="1" dirty="0">
                <a:latin typeface="Helvetica" panose="020B0604020202020204" pitchFamily="34" charset="0"/>
              </a:rPr>
              <a:t>. If you have room, using the </a:t>
            </a:r>
            <a:r>
              <a:rPr lang="en-US" altLang="en-US" sz="2000" b="1" dirty="0" smtClean="0">
                <a:latin typeface="Helvetica" panose="020B0604020202020204" pitchFamily="34" charset="0"/>
              </a:rPr>
              <a:t>logo </a:t>
            </a:r>
            <a:r>
              <a:rPr lang="en-US" altLang="en-US" sz="2000" b="1" dirty="0">
                <a:latin typeface="Helvetica" panose="020B0604020202020204" pitchFamily="34" charset="0"/>
              </a:rPr>
              <a:t>is a good idea</a:t>
            </a:r>
            <a:r>
              <a:rPr lang="en-US" altLang="en-US" sz="2000" dirty="0" smtClean="0">
                <a:latin typeface="Helvetica" panose="020B0604020202020204" pitchFamily="34" charset="0"/>
              </a:rPr>
              <a:t>. You only need to use one SMHS logo</a:t>
            </a:r>
            <a:endParaRPr lang="en-US" altLang="en-US" sz="2000" dirty="0">
              <a:latin typeface="Helvetica" panose="020B0604020202020204" pitchFamily="34" charset="0"/>
            </a:endParaRPr>
          </a:p>
        </p:txBody>
      </p:sp>
      <p:sp>
        <p:nvSpPr>
          <p:cNvPr id="7" name="Rectangle 75"/>
          <p:cNvSpPr>
            <a:spLocks noChangeArrowheads="1"/>
          </p:cNvSpPr>
          <p:nvPr/>
        </p:nvSpPr>
        <p:spPr bwMode="auto">
          <a:xfrm>
            <a:off x="914400" y="2743200"/>
            <a:ext cx="7013448" cy="7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9A44"/>
                </a:solidFill>
                <a:latin typeface="Helvetica" panose="020B0604020202020204" pitchFamily="34" charset="0"/>
              </a:rPr>
              <a:t>Abstract, </a:t>
            </a:r>
            <a:r>
              <a:rPr lang="en-US" altLang="en-US" sz="3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30pt</a:t>
            </a:r>
            <a:endParaRPr lang="en-US" altLang="en-US" sz="3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  <p:pic>
        <p:nvPicPr>
          <p:cNvPr id="3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767" y="1502643"/>
            <a:ext cx="4020420" cy="79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567696"/>
              </p:ext>
            </p:extLst>
          </p:nvPr>
        </p:nvGraphicFramePr>
        <p:xfrm>
          <a:off x="9537818" y="9187494"/>
          <a:ext cx="5157424" cy="2643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836191"/>
              </p:ext>
            </p:extLst>
          </p:nvPr>
        </p:nvGraphicFramePr>
        <p:xfrm>
          <a:off x="9346909" y="11462999"/>
          <a:ext cx="5466045" cy="220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Rectangle 90"/>
          <p:cNvSpPr>
            <a:spLocks noChangeArrowheads="1"/>
          </p:cNvSpPr>
          <p:nvPr/>
        </p:nvSpPr>
        <p:spPr bwMode="auto">
          <a:xfrm>
            <a:off x="914400" y="3337264"/>
            <a:ext cx="7013448" cy="771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copy from your “many slides” presentation and paste into this “one large page” presentation.  Font sizes can be adjusted to fit the new format.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also apply any of the </a:t>
            </a:r>
            <a:r>
              <a:rPr lang="en-US" altLang="en-US" sz="1900" dirty="0" err="1">
                <a:solidFill>
                  <a:srgbClr val="000000"/>
                </a:solidFill>
                <a:latin typeface="Helvetica" panose="020B0604020202020204" pitchFamily="34" charset="0"/>
              </a:rPr>
              <a:t>powerpoint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 color templates to this large page.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If necessary, the color templates can be changed to suit your needs by viewing the Master Page, and adjusting the elements there. 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used pastel blue shades in your original files.  These would both work, but we might have to make them a little lighter.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Each of these sections can have a “decorative” headline, using a line or box to set it off…. if you want.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The rest of the section should be a plain san serif font (this is Helvetica but Arial is also acceptable</a:t>
            </a: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).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This is </a:t>
            </a: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19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pt.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It’s good to divide this big page into 3 or 4 columns.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use decorative dividing lines between the columns, or leave white space.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“box” in sections with results/data, or other sections you want to emphasize.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only need one logo on your poster. You can either have it in the header or elsewhere in your poster (like one of the bottom corners.</a:t>
            </a:r>
          </a:p>
        </p:txBody>
      </p:sp>
      <p:pic>
        <p:nvPicPr>
          <p:cNvPr id="47" name="Picture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0986" y="11879973"/>
            <a:ext cx="5411661" cy="107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75"/>
          <p:cNvSpPr>
            <a:spLocks noChangeArrowheads="1"/>
          </p:cNvSpPr>
          <p:nvPr/>
        </p:nvSpPr>
        <p:spPr bwMode="auto">
          <a:xfrm>
            <a:off x="8686800" y="2743200"/>
            <a:ext cx="7013448" cy="7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Discussion</a:t>
            </a:r>
            <a:endParaRPr lang="en-US" altLang="en-US" sz="3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  <p:sp>
        <p:nvSpPr>
          <p:cNvPr id="32" name="Rectangle 90"/>
          <p:cNvSpPr>
            <a:spLocks noChangeArrowheads="1"/>
          </p:cNvSpPr>
          <p:nvPr/>
        </p:nvSpPr>
        <p:spPr bwMode="auto">
          <a:xfrm>
            <a:off x="8686800" y="3337264"/>
            <a:ext cx="7013448" cy="466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copy from your “many slides” presentation and paste into this “one large page” presentation.  Font sizes can be adjusted to fit the new format.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The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rest of the section should be a plain san serif font (this is Helvetica but Arial is also acceptable</a:t>
            </a: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).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This is </a:t>
            </a: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19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pt.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It’s good to divide this big page into 3 or 4 columns.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use decorative dividing lines between the columns, or leave white space.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“box” in sections with results/data, or other sections you want to emphasize.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only need one logo on your poster. You can either have it in the header or elsewhere in your poster (like one of the bottom corners.</a:t>
            </a:r>
          </a:p>
        </p:txBody>
      </p:sp>
      <p:sp>
        <p:nvSpPr>
          <p:cNvPr id="33" name="Rectangle 75"/>
          <p:cNvSpPr>
            <a:spLocks noChangeArrowheads="1"/>
          </p:cNvSpPr>
          <p:nvPr/>
        </p:nvSpPr>
        <p:spPr bwMode="auto">
          <a:xfrm>
            <a:off x="16459200" y="2743200"/>
            <a:ext cx="7013448" cy="7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Conclusions</a:t>
            </a:r>
            <a:endParaRPr lang="en-US" altLang="en-US" sz="3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  <p:sp>
        <p:nvSpPr>
          <p:cNvPr id="34" name="Rectangle 90"/>
          <p:cNvSpPr>
            <a:spLocks noChangeArrowheads="1"/>
          </p:cNvSpPr>
          <p:nvPr/>
        </p:nvSpPr>
        <p:spPr bwMode="auto">
          <a:xfrm>
            <a:off x="16459200" y="3337264"/>
            <a:ext cx="7013448" cy="382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copy from your “many slides” presentation and paste into this “one large page” presentation.  Font sizes can be adjusted to fit the new format.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The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rest of the section should be a plain san serif font (this is Helvetica but Arial is also acceptable</a:t>
            </a: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).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This is </a:t>
            </a: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19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pt.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It’s good to divide this big page into 3 or 4 columns.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use decorative dividing lines between the columns, or leave white space.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“box” in sections with results/data, or other sections you want to emphasize</a:t>
            </a: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  <a:endParaRPr lang="en-US" altLang="en-US" sz="190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36" name="Rectangle 75"/>
          <p:cNvSpPr>
            <a:spLocks noChangeArrowheads="1"/>
          </p:cNvSpPr>
          <p:nvPr/>
        </p:nvSpPr>
        <p:spPr bwMode="auto">
          <a:xfrm>
            <a:off x="914400" y="11094869"/>
            <a:ext cx="7013448" cy="7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Methods</a:t>
            </a:r>
            <a:endParaRPr lang="en-US" altLang="en-US" sz="3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  <p:sp>
        <p:nvSpPr>
          <p:cNvPr id="48" name="Rectangle 90"/>
          <p:cNvSpPr>
            <a:spLocks noChangeArrowheads="1"/>
          </p:cNvSpPr>
          <p:nvPr/>
        </p:nvSpPr>
        <p:spPr bwMode="auto">
          <a:xfrm>
            <a:off x="914400" y="11688933"/>
            <a:ext cx="7013448" cy="95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</a:t>
            </a: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choose to use green slashes if you wish. Just </a:t>
            </a:r>
            <a:r>
              <a:rPr lang="en-US" altLang="en-US" sz="1900" dirty="0" err="1" smtClean="0">
                <a:solidFill>
                  <a:srgbClr val="000000"/>
                </a:solidFill>
                <a:latin typeface="Helvetica" panose="020B0604020202020204" pitchFamily="34" charset="0"/>
              </a:rPr>
              <a:t>ve</a:t>
            </a: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 aware that the angle should be parallel to the nearest arrow slant.</a:t>
            </a:r>
            <a:endParaRPr lang="en-US" altLang="en-US" sz="190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56" name="Rectangle 75"/>
          <p:cNvSpPr>
            <a:spLocks noChangeArrowheads="1"/>
          </p:cNvSpPr>
          <p:nvPr/>
        </p:nvSpPr>
        <p:spPr bwMode="auto">
          <a:xfrm>
            <a:off x="8686800" y="7929085"/>
            <a:ext cx="7013448" cy="7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Experiments</a:t>
            </a:r>
            <a:endParaRPr lang="en-US" altLang="en-US" sz="3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  <p:sp>
        <p:nvSpPr>
          <p:cNvPr id="57" name="Rectangle 90"/>
          <p:cNvSpPr>
            <a:spLocks noChangeArrowheads="1"/>
          </p:cNvSpPr>
          <p:nvPr/>
        </p:nvSpPr>
        <p:spPr bwMode="auto">
          <a:xfrm>
            <a:off x="8686800" y="8523149"/>
            <a:ext cx="7013448" cy="95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Is there a way to represent your poster with visual data? Pictures, charts, tables, graphs? Use them.</a:t>
            </a:r>
            <a:endParaRPr lang="en-US" altLang="en-US" sz="190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58" name="Rectangle 75"/>
          <p:cNvSpPr>
            <a:spLocks noChangeArrowheads="1"/>
          </p:cNvSpPr>
          <p:nvPr/>
        </p:nvSpPr>
        <p:spPr bwMode="auto">
          <a:xfrm>
            <a:off x="16463773" y="7009286"/>
            <a:ext cx="7013448" cy="7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Results</a:t>
            </a:r>
            <a:endParaRPr lang="en-US" altLang="en-US" sz="3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  <p:sp>
        <p:nvSpPr>
          <p:cNvPr id="59" name="Rectangle 90"/>
          <p:cNvSpPr>
            <a:spLocks noChangeArrowheads="1"/>
          </p:cNvSpPr>
          <p:nvPr/>
        </p:nvSpPr>
        <p:spPr bwMode="auto">
          <a:xfrm>
            <a:off x="16463773" y="7603350"/>
            <a:ext cx="7013448" cy="337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copy from your “many slides” presentation and paste into this “one large page” presentation.  Font sizes can be adjusted to fit the new format.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The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rest of the section should be a plain san serif font (this is Helvetica but Arial is also acceptable</a:t>
            </a: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).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This is </a:t>
            </a: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19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pt.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It’s good to divide this big page into 3 or 4 columns.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You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only need one logo on your poster. You can either have it in the header or elsewhere in your poster (like one of the bottom corners.</a:t>
            </a:r>
          </a:p>
        </p:txBody>
      </p:sp>
    </p:spTree>
    <p:extLst>
      <p:ext uri="{BB962C8B-B14F-4D97-AF65-F5344CB8AC3E}">
        <p14:creationId xmlns:p14="http://schemas.microsoft.com/office/powerpoint/2010/main" val="166329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0" y="0"/>
            <a:ext cx="24387175" cy="2358853"/>
          </a:xfrm>
          <a:prstGeom prst="rect">
            <a:avLst/>
          </a:prstGeom>
          <a:solidFill>
            <a:srgbClr val="009A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5068888"/>
            <a:endParaRPr lang="en-US" sz="1000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62"/>
          <a:stretch/>
        </p:blipFill>
        <p:spPr>
          <a:xfrm>
            <a:off x="19522440" y="0"/>
            <a:ext cx="4863147" cy="9012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A261"/>
              </a:clrFrom>
              <a:clrTo>
                <a:srgbClr val="00A2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5470" r="2210" b="3946"/>
          <a:stretch/>
        </p:blipFill>
        <p:spPr>
          <a:xfrm>
            <a:off x="20118387" y="1508820"/>
            <a:ext cx="3527298" cy="746159"/>
          </a:xfrm>
          <a:prstGeom prst="rect">
            <a:avLst/>
          </a:prstGeom>
        </p:spPr>
      </p:pic>
      <p:sp>
        <p:nvSpPr>
          <p:cNvPr id="28" name="Rectangle 74"/>
          <p:cNvSpPr>
            <a:spLocks noChangeArrowheads="1"/>
          </p:cNvSpPr>
          <p:nvPr/>
        </p:nvSpPr>
        <p:spPr bwMode="auto">
          <a:xfrm>
            <a:off x="937308" y="152400"/>
            <a:ext cx="21619479" cy="232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chemeClr val="bg1"/>
                </a:solidFill>
                <a:latin typeface="Helvetica" panose="020B0604020202020204" pitchFamily="34" charset="0"/>
              </a:rPr>
              <a:t>This would be the area for your title, </a:t>
            </a:r>
            <a:endParaRPr lang="en-US" altLang="en-US" sz="5000" b="1" dirty="0" smtClean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(</a:t>
            </a:r>
            <a:r>
              <a:rPr lang="en-US" altLang="en-US" sz="5000" b="1" dirty="0">
                <a:solidFill>
                  <a:schemeClr val="bg1"/>
                </a:solidFill>
                <a:latin typeface="Helvetica" panose="020B0604020202020204" pitchFamily="34" charset="0"/>
              </a:rPr>
              <a:t>this is </a:t>
            </a:r>
            <a:r>
              <a:rPr lang="en-US" altLang="en-US" sz="5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50 </a:t>
            </a:r>
            <a:r>
              <a:rPr lang="en-US" altLang="en-US" sz="5000" b="1" dirty="0">
                <a:solidFill>
                  <a:schemeClr val="bg1"/>
                </a:solidFill>
                <a:latin typeface="Helvetica" panose="020B0604020202020204" pitchFamily="34" charset="0"/>
              </a:rPr>
              <a:t>points).</a:t>
            </a:r>
            <a:r>
              <a:rPr lang="en-US" altLang="en-US" sz="10000" b="1" dirty="0">
                <a:solidFill>
                  <a:schemeClr val="bg1"/>
                </a:solidFill>
                <a:latin typeface="Goudy Old Style" panose="02020502050305020303" pitchFamily="18" charset="0"/>
              </a:rPr>
              <a:t/>
            </a:r>
            <a:br>
              <a:rPr lang="en-US" altLang="en-US" sz="10000" b="1" dirty="0">
                <a:solidFill>
                  <a:schemeClr val="bg1"/>
                </a:solidFill>
                <a:latin typeface="Goudy Old Style" panose="02020502050305020303" pitchFamily="18" charset="0"/>
              </a:rPr>
            </a:br>
            <a:endParaRPr lang="en-US" altLang="en-US" sz="1000" b="1" dirty="0">
              <a:solidFill>
                <a:schemeClr val="bg1"/>
              </a:solidFill>
              <a:latin typeface="Goudy Old Style" panose="020205020503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Helvetica" panose="020B0604020202020204" pitchFamily="34" charset="0"/>
              </a:rPr>
              <a:t>This font is </a:t>
            </a:r>
            <a:r>
              <a:rPr lang="en-US" altLang="en-US" sz="2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20</a:t>
            </a:r>
            <a:r>
              <a:rPr lang="en-US" altLang="en-US" sz="2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 points. </a:t>
            </a:r>
            <a:r>
              <a:rPr lang="en-US" altLang="en-US" sz="2000" b="1" dirty="0">
                <a:solidFill>
                  <a:schemeClr val="bg1"/>
                </a:solidFill>
                <a:latin typeface="Helvetica" panose="020B0604020202020204" pitchFamily="34" charset="0"/>
              </a:rPr>
              <a:t>If you have room, using the </a:t>
            </a:r>
            <a:r>
              <a:rPr lang="en-US" altLang="en-US" sz="2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logo </a:t>
            </a:r>
            <a:r>
              <a:rPr lang="en-US" altLang="en-US" sz="2000" b="1" dirty="0">
                <a:solidFill>
                  <a:schemeClr val="bg1"/>
                </a:solidFill>
                <a:latin typeface="Helvetica" panose="020B0604020202020204" pitchFamily="34" charset="0"/>
              </a:rPr>
              <a:t>is a good </a:t>
            </a:r>
            <a:r>
              <a:rPr lang="en-US" altLang="en-US" sz="2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idea You only need to use one SMHS logo</a:t>
            </a:r>
            <a:r>
              <a:rPr lang="en-US" altLang="en-US" sz="20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.</a:t>
            </a:r>
            <a:endParaRPr lang="en-US" altLang="en-US" sz="2000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31" name="Rectangle 75"/>
          <p:cNvSpPr>
            <a:spLocks noChangeArrowheads="1"/>
          </p:cNvSpPr>
          <p:nvPr/>
        </p:nvSpPr>
        <p:spPr bwMode="auto">
          <a:xfrm>
            <a:off x="914400" y="2743200"/>
            <a:ext cx="7013448" cy="7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9A44"/>
                </a:solidFill>
                <a:latin typeface="Helvetica" panose="020B0604020202020204" pitchFamily="34" charset="0"/>
              </a:rPr>
              <a:t>Abstract, </a:t>
            </a:r>
            <a:r>
              <a:rPr lang="en-US" altLang="en-US" sz="3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30pt</a:t>
            </a:r>
            <a:endParaRPr lang="en-US" altLang="en-US" sz="3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34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953159"/>
              </p:ext>
            </p:extLst>
          </p:nvPr>
        </p:nvGraphicFramePr>
        <p:xfrm>
          <a:off x="9537818" y="9187494"/>
          <a:ext cx="5157424" cy="2643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431501"/>
              </p:ext>
            </p:extLst>
          </p:nvPr>
        </p:nvGraphicFramePr>
        <p:xfrm>
          <a:off x="9346909" y="11462999"/>
          <a:ext cx="5466045" cy="220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6" name="Rectangle 90"/>
          <p:cNvSpPr>
            <a:spLocks noChangeArrowheads="1"/>
          </p:cNvSpPr>
          <p:nvPr/>
        </p:nvSpPr>
        <p:spPr bwMode="auto">
          <a:xfrm>
            <a:off x="914400" y="3337264"/>
            <a:ext cx="7013448" cy="771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copy from your “many slides” presentation and paste into this “one large page” presentation.  Font sizes can be adjusted to fit the new format.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also apply any of the </a:t>
            </a:r>
            <a:r>
              <a:rPr lang="en-US" altLang="en-US" sz="1900" dirty="0" err="1">
                <a:solidFill>
                  <a:srgbClr val="000000"/>
                </a:solidFill>
                <a:latin typeface="Helvetica" panose="020B0604020202020204" pitchFamily="34" charset="0"/>
              </a:rPr>
              <a:t>powerpoint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 color templates to this large page.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If necessary, the color templates can be changed to suit your needs by viewing the Master Page, and adjusting the elements there. 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used pastel blue shades in your original files.  These would both work, but we might have to make them a little lighter.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Each of these sections can have a “decorative” headline, using a line or box to set it off…. if you want.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The rest of the section should be a plain san serif font (this is Helvetica but Arial is also acceptable</a:t>
            </a: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).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This is </a:t>
            </a: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19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pt.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It’s good to divide this big page into 3 or 4 columns.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use decorative dividing lines between the columns, or leave white space.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“box” in sections with results/data, or other sections you want to emphasize.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only need one logo on your poster. You can either have it in the header or elsewhere in your poster (like one of the bottom corners.</a:t>
            </a:r>
          </a:p>
        </p:txBody>
      </p:sp>
      <p:pic>
        <p:nvPicPr>
          <p:cNvPr id="51" name="Picture 3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0986" y="11879973"/>
            <a:ext cx="5411661" cy="107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75"/>
          <p:cNvSpPr>
            <a:spLocks noChangeArrowheads="1"/>
          </p:cNvSpPr>
          <p:nvPr/>
        </p:nvSpPr>
        <p:spPr bwMode="auto">
          <a:xfrm>
            <a:off x="8686800" y="2743200"/>
            <a:ext cx="7013448" cy="7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Discussion</a:t>
            </a:r>
            <a:endParaRPr lang="en-US" altLang="en-US" sz="3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  <p:sp>
        <p:nvSpPr>
          <p:cNvPr id="55" name="Rectangle 90"/>
          <p:cNvSpPr>
            <a:spLocks noChangeArrowheads="1"/>
          </p:cNvSpPr>
          <p:nvPr/>
        </p:nvSpPr>
        <p:spPr bwMode="auto">
          <a:xfrm>
            <a:off x="8686800" y="3337264"/>
            <a:ext cx="7013448" cy="466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copy from your “many slides” presentation and paste into this “one large page” presentation.  Font sizes can be adjusted to fit the new format.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The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rest of the section should be a plain san serif font (this is Helvetica but Arial is also acceptable</a:t>
            </a: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).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This is </a:t>
            </a: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19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pt.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It’s good to divide this big page into 3 or 4 columns.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use decorative dividing lines between the columns, or leave white space.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“box” in sections with results/data, or other sections you want to emphasize.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only need one logo on your poster. You can either have it in the header or elsewhere in your poster (like one of the bottom corners.</a:t>
            </a:r>
          </a:p>
        </p:txBody>
      </p:sp>
      <p:sp>
        <p:nvSpPr>
          <p:cNvPr id="56" name="Rectangle 75"/>
          <p:cNvSpPr>
            <a:spLocks noChangeArrowheads="1"/>
          </p:cNvSpPr>
          <p:nvPr/>
        </p:nvSpPr>
        <p:spPr bwMode="auto">
          <a:xfrm>
            <a:off x="16459200" y="2743200"/>
            <a:ext cx="7013448" cy="7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Conclusions</a:t>
            </a:r>
            <a:endParaRPr lang="en-US" altLang="en-US" sz="3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  <p:sp>
        <p:nvSpPr>
          <p:cNvPr id="57" name="Rectangle 90"/>
          <p:cNvSpPr>
            <a:spLocks noChangeArrowheads="1"/>
          </p:cNvSpPr>
          <p:nvPr/>
        </p:nvSpPr>
        <p:spPr bwMode="auto">
          <a:xfrm>
            <a:off x="16459200" y="3337264"/>
            <a:ext cx="7013448" cy="382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copy from your “many slides” presentation and paste into this “one large page” presentation.  Font sizes can be adjusted to fit the new format.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The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rest of the section should be a plain san serif font (this is Helvetica but Arial is also acceptable</a:t>
            </a: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).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This is </a:t>
            </a: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19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pt.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It’s good to divide this big page into 3 or 4 columns.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use decorative dividing lines between the columns, or leave white space.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“box” in sections with results/data, or other sections you want to emphasize</a:t>
            </a: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  <a:endParaRPr lang="en-US" altLang="en-US" sz="190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58" name="Rectangle 75"/>
          <p:cNvSpPr>
            <a:spLocks noChangeArrowheads="1"/>
          </p:cNvSpPr>
          <p:nvPr/>
        </p:nvSpPr>
        <p:spPr bwMode="auto">
          <a:xfrm>
            <a:off x="914400" y="11094869"/>
            <a:ext cx="7013448" cy="7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Methods</a:t>
            </a:r>
            <a:endParaRPr lang="en-US" altLang="en-US" sz="3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  <p:sp>
        <p:nvSpPr>
          <p:cNvPr id="59" name="Rectangle 90"/>
          <p:cNvSpPr>
            <a:spLocks noChangeArrowheads="1"/>
          </p:cNvSpPr>
          <p:nvPr/>
        </p:nvSpPr>
        <p:spPr bwMode="auto">
          <a:xfrm>
            <a:off x="914400" y="11688933"/>
            <a:ext cx="7013448" cy="95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</a:t>
            </a: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choose to use green slashes if you wish. Just </a:t>
            </a:r>
            <a:r>
              <a:rPr lang="en-US" altLang="en-US" sz="1900" dirty="0" err="1" smtClean="0">
                <a:solidFill>
                  <a:srgbClr val="000000"/>
                </a:solidFill>
                <a:latin typeface="Helvetica" panose="020B0604020202020204" pitchFamily="34" charset="0"/>
              </a:rPr>
              <a:t>ve</a:t>
            </a: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 aware that the angle should be parallel to the nearest arrow slant.</a:t>
            </a:r>
            <a:endParaRPr lang="en-US" altLang="en-US" sz="190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60" name="Rectangle 75"/>
          <p:cNvSpPr>
            <a:spLocks noChangeArrowheads="1"/>
          </p:cNvSpPr>
          <p:nvPr/>
        </p:nvSpPr>
        <p:spPr bwMode="auto">
          <a:xfrm>
            <a:off x="8686800" y="7929085"/>
            <a:ext cx="7013448" cy="7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Experiments</a:t>
            </a:r>
            <a:endParaRPr lang="en-US" altLang="en-US" sz="3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  <p:sp>
        <p:nvSpPr>
          <p:cNvPr id="61" name="Rectangle 90"/>
          <p:cNvSpPr>
            <a:spLocks noChangeArrowheads="1"/>
          </p:cNvSpPr>
          <p:nvPr/>
        </p:nvSpPr>
        <p:spPr bwMode="auto">
          <a:xfrm>
            <a:off x="8686800" y="8523149"/>
            <a:ext cx="7013448" cy="95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Is there a way to represent your poster with visual data? Pictures, charts, tables, graphs? Use them.</a:t>
            </a:r>
            <a:endParaRPr lang="en-US" altLang="en-US" sz="190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62" name="Rectangle 75"/>
          <p:cNvSpPr>
            <a:spLocks noChangeArrowheads="1"/>
          </p:cNvSpPr>
          <p:nvPr/>
        </p:nvSpPr>
        <p:spPr bwMode="auto">
          <a:xfrm>
            <a:off x="16463773" y="7009286"/>
            <a:ext cx="7013448" cy="7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rgbClr val="009A44"/>
                </a:solidFill>
                <a:latin typeface="Helvetica" panose="020B0604020202020204" pitchFamily="34" charset="0"/>
              </a:rPr>
              <a:t>Results</a:t>
            </a:r>
            <a:endParaRPr lang="en-US" altLang="en-US" sz="3000" b="1" dirty="0">
              <a:solidFill>
                <a:srgbClr val="009A44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Rectangle 90"/>
          <p:cNvSpPr>
            <a:spLocks noChangeArrowheads="1"/>
          </p:cNvSpPr>
          <p:nvPr/>
        </p:nvSpPr>
        <p:spPr bwMode="auto">
          <a:xfrm>
            <a:off x="16463773" y="7603350"/>
            <a:ext cx="7013448" cy="337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You can copy from your “many slides” presentation and paste into this “one large page” presentation.  Font sizes can be adjusted to fit the new format.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The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rest of the section should be a plain san serif font (this is Helvetica but Arial is also acceptable</a:t>
            </a: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).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This is </a:t>
            </a: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19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pt.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It’s good to divide this big page into 3 or 4 columns.</a:t>
            </a:r>
          </a:p>
          <a:p>
            <a:pPr marL="223838" indent="-223838" eaLnBrk="1" hangingPunct="1">
              <a:spcBef>
                <a:spcPct val="25000"/>
              </a:spcBef>
            </a:pPr>
            <a:r>
              <a:rPr lang="en-US" altLang="en-US" sz="19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You </a:t>
            </a:r>
            <a:r>
              <a:rPr lang="en-US" altLang="en-US" sz="1900" dirty="0">
                <a:solidFill>
                  <a:srgbClr val="000000"/>
                </a:solidFill>
                <a:latin typeface="Helvetica" panose="020B0604020202020204" pitchFamily="34" charset="0"/>
              </a:rPr>
              <a:t>only need one logo on your poster. You can either have it in the header or elsewhere in your poster (like one of the bottom corners.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24387176" cy="13715939"/>
          </a:xfrm>
          <a:prstGeom prst="rect">
            <a:avLst/>
          </a:prstGeom>
          <a:solidFill>
            <a:srgbClr val="009A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0688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187" y="0"/>
            <a:ext cx="4725988" cy="6756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3405" cy="1371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4526"/>
            <a:ext cx="3887787" cy="11096074"/>
          </a:xfrm>
          <a:prstGeom prst="rect">
            <a:avLst/>
          </a:prstGeom>
        </p:spPr>
      </p:pic>
      <p:sp>
        <p:nvSpPr>
          <p:cNvPr id="4" name="Rectangle 74"/>
          <p:cNvSpPr>
            <a:spLocks noChangeArrowheads="1"/>
          </p:cNvSpPr>
          <p:nvPr/>
        </p:nvSpPr>
        <p:spPr bwMode="auto">
          <a:xfrm>
            <a:off x="784908" y="228600"/>
            <a:ext cx="21619479" cy="232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chemeClr val="bg1"/>
                </a:solidFill>
                <a:latin typeface="Helvetica" panose="020B0604020202020204" pitchFamily="34" charset="0"/>
              </a:rPr>
              <a:t>This would be the area for your title, </a:t>
            </a:r>
            <a:endParaRPr lang="en-US" altLang="en-US" sz="5000" b="1" dirty="0" smtClean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(</a:t>
            </a:r>
            <a:r>
              <a:rPr lang="en-US" altLang="en-US" sz="5000" b="1" dirty="0">
                <a:solidFill>
                  <a:schemeClr val="bg1"/>
                </a:solidFill>
                <a:latin typeface="Helvetica" panose="020B0604020202020204" pitchFamily="34" charset="0"/>
              </a:rPr>
              <a:t>this is </a:t>
            </a:r>
            <a:r>
              <a:rPr lang="en-US" altLang="en-US" sz="5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50 </a:t>
            </a:r>
            <a:r>
              <a:rPr lang="en-US" altLang="en-US" sz="5000" b="1" dirty="0">
                <a:solidFill>
                  <a:schemeClr val="bg1"/>
                </a:solidFill>
                <a:latin typeface="Helvetica" panose="020B0604020202020204" pitchFamily="34" charset="0"/>
              </a:rPr>
              <a:t>points).</a:t>
            </a:r>
            <a:r>
              <a:rPr lang="en-US" altLang="en-US" sz="10000" b="1" dirty="0">
                <a:solidFill>
                  <a:schemeClr val="bg1"/>
                </a:solidFill>
                <a:latin typeface="Goudy Old Style" panose="02020502050305020303" pitchFamily="18" charset="0"/>
              </a:rPr>
              <a:t/>
            </a:r>
            <a:br>
              <a:rPr lang="en-US" altLang="en-US" sz="10000" b="1" dirty="0">
                <a:solidFill>
                  <a:schemeClr val="bg1"/>
                </a:solidFill>
                <a:latin typeface="Goudy Old Style" panose="02020502050305020303" pitchFamily="18" charset="0"/>
              </a:rPr>
            </a:br>
            <a:endParaRPr lang="en-US" altLang="en-US" sz="1000" b="1" dirty="0">
              <a:solidFill>
                <a:schemeClr val="bg1"/>
              </a:solidFill>
              <a:latin typeface="Goudy Old Style" panose="020205020503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Helvetica" panose="020B0604020202020204" pitchFamily="34" charset="0"/>
              </a:rPr>
              <a:t>This font is </a:t>
            </a:r>
            <a:r>
              <a:rPr lang="en-US" altLang="en-US" sz="2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20</a:t>
            </a:r>
            <a:r>
              <a:rPr lang="en-US" altLang="en-US" sz="2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Helvetica" panose="020B0604020202020204" pitchFamily="34" charset="0"/>
              </a:rPr>
              <a:t>ppi</a:t>
            </a:r>
            <a:r>
              <a:rPr lang="en-US" altLang="en-US" sz="2000" b="1" dirty="0">
                <a:solidFill>
                  <a:schemeClr val="bg1"/>
                </a:solidFill>
                <a:latin typeface="Helvetica" panose="020B0604020202020204" pitchFamily="34" charset="0"/>
              </a:rPr>
              <a:t>. If you have room, using the </a:t>
            </a:r>
            <a:r>
              <a:rPr lang="en-US" altLang="en-US" sz="2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logo </a:t>
            </a:r>
            <a:r>
              <a:rPr lang="en-US" altLang="en-US" sz="2000" b="1" dirty="0">
                <a:solidFill>
                  <a:schemeClr val="bg1"/>
                </a:solidFill>
                <a:latin typeface="Helvetica" panose="020B0604020202020204" pitchFamily="34" charset="0"/>
              </a:rPr>
              <a:t>is a good idea</a:t>
            </a:r>
            <a:r>
              <a:rPr lang="en-US" altLang="en-US" sz="20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. You only need to use one SMHS logo.</a:t>
            </a:r>
            <a:endParaRPr lang="en-US" altLang="en-US" sz="2000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5" name="Rectangle 75"/>
          <p:cNvSpPr>
            <a:spLocks noChangeArrowheads="1"/>
          </p:cNvSpPr>
          <p:nvPr/>
        </p:nvSpPr>
        <p:spPr bwMode="auto">
          <a:xfrm>
            <a:off x="914400" y="2743200"/>
            <a:ext cx="7013448" cy="7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  <a:latin typeface="Helvetica" panose="020B0604020202020204" pitchFamily="34" charset="0"/>
              </a:rPr>
              <a:t>Abstract, </a:t>
            </a:r>
            <a:r>
              <a:rPr lang="en-US" altLang="en-US" sz="3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30pt</a:t>
            </a:r>
            <a:endParaRPr lang="en-US" altLang="en-US" sz="30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7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904322"/>
              </p:ext>
            </p:extLst>
          </p:nvPr>
        </p:nvGraphicFramePr>
        <p:xfrm>
          <a:off x="9537818" y="9187494"/>
          <a:ext cx="5157424" cy="2643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476181"/>
              </p:ext>
            </p:extLst>
          </p:nvPr>
        </p:nvGraphicFramePr>
        <p:xfrm>
          <a:off x="9346909" y="11542155"/>
          <a:ext cx="5466045" cy="220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Rectangle 90"/>
          <p:cNvSpPr>
            <a:spLocks noChangeArrowheads="1"/>
          </p:cNvSpPr>
          <p:nvPr/>
        </p:nvSpPr>
        <p:spPr bwMode="auto">
          <a:xfrm>
            <a:off x="914400" y="3337264"/>
            <a:ext cx="7013448" cy="771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You can copy from your “many slides” presentation and paste into this “one large page” presentation.  Font sizes can be adjusted to fit the new format.</a:t>
            </a:r>
          </a:p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You can also apply any of the </a:t>
            </a:r>
            <a:r>
              <a:rPr lang="en-US" altLang="en-US" sz="1900" dirty="0" err="1">
                <a:solidFill>
                  <a:schemeClr val="bg1"/>
                </a:solidFill>
                <a:latin typeface="Helvetica" panose="020B0604020202020204" pitchFamily="34" charset="0"/>
              </a:rPr>
              <a:t>powerpoint</a:t>
            </a: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 color templates to this large page.</a:t>
            </a:r>
          </a:p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If necessary, the color templates can be changed to suit your needs by viewing the Master Page, and adjusting the elements there. </a:t>
            </a:r>
          </a:p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Although I wouldn’t normally suggest having reversed copy on a dark poster, this slide will work well for electronic presentations.</a:t>
            </a:r>
            <a:endParaRPr lang="en-US" altLang="en-US" sz="190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Each of these sections can have a “decorative” headline, using a line or box to set it off…. if you want.</a:t>
            </a:r>
          </a:p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The rest of the section should be a plain san serif font (this is Helvetica but Arial is also acceptable</a:t>
            </a:r>
            <a:r>
              <a:rPr lang="en-US" altLang="en-US" sz="19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). </a:t>
            </a: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This is </a:t>
            </a:r>
            <a:r>
              <a:rPr lang="en-US" altLang="en-US" sz="19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19 </a:t>
            </a: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pt.</a:t>
            </a:r>
          </a:p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It’s good to divide this big page into 3 or 4 columns.</a:t>
            </a:r>
          </a:p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You can use decorative dividing lines between the columns, or leave white space.</a:t>
            </a:r>
          </a:p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You can “box” in sections with results/data, or other sections you want to emphasize.</a:t>
            </a:r>
          </a:p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You only need one logo on your poster. You can either have it in the header or elsewhere in your poster (like one of the bottom corners.</a:t>
            </a:r>
          </a:p>
        </p:txBody>
      </p:sp>
      <p:sp>
        <p:nvSpPr>
          <p:cNvPr id="11" name="Rectangle 75"/>
          <p:cNvSpPr>
            <a:spLocks noChangeArrowheads="1"/>
          </p:cNvSpPr>
          <p:nvPr/>
        </p:nvSpPr>
        <p:spPr bwMode="auto">
          <a:xfrm>
            <a:off x="8686800" y="2743200"/>
            <a:ext cx="7013448" cy="7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Discussion</a:t>
            </a:r>
            <a:endParaRPr lang="en-US" altLang="en-US" sz="30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12" name="Rectangle 90"/>
          <p:cNvSpPr>
            <a:spLocks noChangeArrowheads="1"/>
          </p:cNvSpPr>
          <p:nvPr/>
        </p:nvSpPr>
        <p:spPr bwMode="auto">
          <a:xfrm>
            <a:off x="8686800" y="3337264"/>
            <a:ext cx="7013448" cy="466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You can copy from your “many slides” presentation and paste into this “one large page” presentation.  Font sizes can be adjusted to fit the new format.</a:t>
            </a:r>
          </a:p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The </a:t>
            </a: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rest of the section should be a plain san serif font (this is Helvetica but Arial is also acceptable</a:t>
            </a:r>
            <a:r>
              <a:rPr lang="en-US" altLang="en-US" sz="19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). </a:t>
            </a: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This is </a:t>
            </a:r>
            <a:r>
              <a:rPr lang="en-US" altLang="en-US" sz="19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19 </a:t>
            </a: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pt.</a:t>
            </a:r>
          </a:p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It’s good to divide this big page into 3 or 4 columns.</a:t>
            </a:r>
          </a:p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You can use decorative dividing lines between the columns, or leave white space.</a:t>
            </a:r>
          </a:p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You can “box” in sections with results/data, or other sections you want to emphasize.</a:t>
            </a:r>
          </a:p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You only need one logo on your poster. You can either have it in the header or elsewhere in your poster (like one of the bottom corners.</a:t>
            </a:r>
          </a:p>
        </p:txBody>
      </p:sp>
      <p:sp>
        <p:nvSpPr>
          <p:cNvPr id="13" name="Rectangle 75"/>
          <p:cNvSpPr>
            <a:spLocks noChangeArrowheads="1"/>
          </p:cNvSpPr>
          <p:nvPr/>
        </p:nvSpPr>
        <p:spPr bwMode="auto">
          <a:xfrm>
            <a:off x="16459200" y="2743200"/>
            <a:ext cx="7013448" cy="7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Conclusions</a:t>
            </a:r>
            <a:endParaRPr lang="en-US" altLang="en-US" sz="30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14" name="Rectangle 90"/>
          <p:cNvSpPr>
            <a:spLocks noChangeArrowheads="1"/>
          </p:cNvSpPr>
          <p:nvPr/>
        </p:nvSpPr>
        <p:spPr bwMode="auto">
          <a:xfrm>
            <a:off x="16459200" y="3337264"/>
            <a:ext cx="7013448" cy="382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You can copy from your “many slides” presentation and paste into this “one large page” presentation.  Font sizes can be adjusted to fit the new format.</a:t>
            </a:r>
          </a:p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The </a:t>
            </a: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rest of the section should be a plain san serif font (this is Helvetica but Arial is also acceptable</a:t>
            </a:r>
            <a:r>
              <a:rPr lang="en-US" altLang="en-US" sz="19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). </a:t>
            </a: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This is </a:t>
            </a:r>
            <a:r>
              <a:rPr lang="en-US" altLang="en-US" sz="19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19 </a:t>
            </a: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pt.</a:t>
            </a:r>
          </a:p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It’s good to divide this big page into 3 or 4 columns.</a:t>
            </a:r>
          </a:p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You can use decorative dividing lines between the columns, or leave white space.</a:t>
            </a:r>
          </a:p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You can “box” in sections with results/data, or other sections you want to emphasize</a:t>
            </a:r>
            <a:r>
              <a:rPr lang="en-US" altLang="en-US" sz="19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.</a:t>
            </a:r>
            <a:endParaRPr lang="en-US" altLang="en-US" sz="1900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914400" y="11094869"/>
            <a:ext cx="7013448" cy="7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Methods</a:t>
            </a:r>
            <a:endParaRPr lang="en-US" altLang="en-US" sz="30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16" name="Rectangle 90"/>
          <p:cNvSpPr>
            <a:spLocks noChangeArrowheads="1"/>
          </p:cNvSpPr>
          <p:nvPr/>
        </p:nvSpPr>
        <p:spPr bwMode="auto">
          <a:xfrm>
            <a:off x="914400" y="11688933"/>
            <a:ext cx="7013448" cy="95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You can </a:t>
            </a:r>
            <a:r>
              <a:rPr lang="en-US" altLang="en-US" sz="19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choose to use green slashes if you wish. Just </a:t>
            </a:r>
            <a:r>
              <a:rPr lang="en-US" altLang="en-US" sz="1900" dirty="0" err="1" smtClean="0">
                <a:solidFill>
                  <a:schemeClr val="bg1"/>
                </a:solidFill>
                <a:latin typeface="Helvetica" panose="020B0604020202020204" pitchFamily="34" charset="0"/>
              </a:rPr>
              <a:t>ve</a:t>
            </a:r>
            <a:r>
              <a:rPr lang="en-US" altLang="en-US" sz="19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 aware that the angle should be parallel to the nearest arrow slant.</a:t>
            </a:r>
            <a:endParaRPr lang="en-US" altLang="en-US" sz="1900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Rectangle 75"/>
          <p:cNvSpPr>
            <a:spLocks noChangeArrowheads="1"/>
          </p:cNvSpPr>
          <p:nvPr/>
        </p:nvSpPr>
        <p:spPr bwMode="auto">
          <a:xfrm>
            <a:off x="8686800" y="7929085"/>
            <a:ext cx="7013448" cy="7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Experiments</a:t>
            </a:r>
            <a:endParaRPr lang="en-US" altLang="en-US" sz="30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8686800" y="8523149"/>
            <a:ext cx="7013448" cy="95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Is there a way to represent your poster with visual data? Pictures, charts, tables, graphs? Use them.</a:t>
            </a:r>
            <a:endParaRPr lang="en-US" altLang="en-US" sz="1900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19" name="Rectangle 75"/>
          <p:cNvSpPr>
            <a:spLocks noChangeArrowheads="1"/>
          </p:cNvSpPr>
          <p:nvPr/>
        </p:nvSpPr>
        <p:spPr bwMode="auto">
          <a:xfrm>
            <a:off x="16463773" y="7009286"/>
            <a:ext cx="7013448" cy="7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06888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068888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068888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068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Results</a:t>
            </a:r>
            <a:endParaRPr lang="en-US" altLang="en-US" sz="30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20" name="Rectangle 90"/>
          <p:cNvSpPr>
            <a:spLocks noChangeArrowheads="1"/>
          </p:cNvSpPr>
          <p:nvPr/>
        </p:nvSpPr>
        <p:spPr bwMode="auto">
          <a:xfrm>
            <a:off x="16463773" y="7603350"/>
            <a:ext cx="7013448" cy="337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5121275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5121275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5121275" eaLnBrk="0" hangingPunct="0">
              <a:spcBef>
                <a:spcPct val="20000"/>
              </a:spcBef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You can copy from your “many slides” presentation and paste into this “one large page” presentation.  Font sizes can be adjusted to fit the new format.</a:t>
            </a:r>
          </a:p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The </a:t>
            </a: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rest of the section should be a plain san serif font (this is Helvetica but Arial is also acceptable</a:t>
            </a:r>
            <a:r>
              <a:rPr lang="en-US" altLang="en-US" sz="19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). </a:t>
            </a: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This is </a:t>
            </a:r>
            <a:r>
              <a:rPr lang="en-US" altLang="en-US" sz="19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19 </a:t>
            </a: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pt.</a:t>
            </a:r>
          </a:p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It’s good to divide this big page into 3 or 4 columns.</a:t>
            </a:r>
          </a:p>
          <a:p>
            <a:pPr marL="223838" indent="-223838" eaLnBrk="1" hangingPunct="1">
              <a:spcBef>
                <a:spcPct val="25000"/>
              </a:spcBef>
              <a:buClr>
                <a:schemeClr val="bg1"/>
              </a:buClr>
            </a:pPr>
            <a:r>
              <a:rPr lang="en-US" altLang="en-US" sz="19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You </a:t>
            </a:r>
            <a:r>
              <a:rPr lang="en-US" altLang="en-US" sz="1900" dirty="0">
                <a:solidFill>
                  <a:schemeClr val="bg1"/>
                </a:solidFill>
                <a:latin typeface="Helvetica" panose="020B0604020202020204" pitchFamily="34" charset="0"/>
              </a:rPr>
              <a:t>only need one logo on your poster. You can either have it in the header or elsewhere in your poster (like one of the bottom corners.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00A261"/>
              </a:clrFrom>
              <a:clrTo>
                <a:srgbClr val="00A2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t="4799" r="2171" b="6862"/>
          <a:stretch/>
        </p:blipFill>
        <p:spPr>
          <a:xfrm>
            <a:off x="18668245" y="1143000"/>
            <a:ext cx="4804402" cy="9905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00A261"/>
              </a:clrFrom>
              <a:clrTo>
                <a:srgbClr val="00A2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t="4799" r="2171" b="6862"/>
          <a:stretch/>
        </p:blipFill>
        <p:spPr>
          <a:xfrm>
            <a:off x="18746787" y="12038487"/>
            <a:ext cx="5106860" cy="10529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1010" y="12960276"/>
            <a:ext cx="9052997" cy="7556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256" y="0"/>
            <a:ext cx="9052997" cy="7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0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0" y="0"/>
            <a:ext cx="24387176" cy="13716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C1"/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700">
              <a:latin typeface="Arial" panose="020B060402020202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242393" y="10574650"/>
            <a:ext cx="6693394" cy="2895037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700">
              <a:latin typeface="Arial" panose="020B060402020202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16117684" y="5029201"/>
            <a:ext cx="7969257" cy="159111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700">
              <a:latin typeface="Arial" panose="020B0604020202020204" pitchFamily="34" charset="0"/>
            </a:endParaRPr>
          </a:p>
        </p:txBody>
      </p:sp>
      <p:sp>
        <p:nvSpPr>
          <p:cNvPr id="58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4387176" cy="1676400"/>
          </a:xfrm>
        </p:spPr>
        <p:txBody>
          <a:bodyPr vert="horz" wrap="square" lIns="443396" tIns="221698" rIns="443396" bIns="22169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0" dirty="0" smtClean="0"/>
              <a:t>HERE IS MY LIST OF DON’TS: DON’T USE ALL CAPS FOR THE TITLE.</a:t>
            </a:r>
            <a:r>
              <a:rPr lang="en-US" altLang="en-US" b="0" dirty="0" smtClean="0"/>
              <a:t/>
            </a:r>
            <a:br>
              <a:rPr lang="en-US" altLang="en-US" b="0" dirty="0" smtClean="0"/>
            </a:br>
            <a:r>
              <a:rPr lang="en-US" altLang="en-US" sz="3000" b="0" i="1" dirty="0" smtClean="0"/>
              <a:t>The title already has a position of prominence.</a:t>
            </a:r>
          </a:p>
        </p:txBody>
      </p:sp>
      <p:grpSp>
        <p:nvGrpSpPr>
          <p:cNvPr id="59" name="Group 8"/>
          <p:cNvGrpSpPr>
            <a:grpSpLocks/>
          </p:cNvGrpSpPr>
          <p:nvPr/>
        </p:nvGrpSpPr>
        <p:grpSpPr bwMode="auto">
          <a:xfrm>
            <a:off x="636425" y="192838"/>
            <a:ext cx="1422562" cy="1407362"/>
            <a:chOff x="448" y="223"/>
            <a:chExt cx="4066" cy="3713"/>
          </a:xfrm>
        </p:grpSpPr>
        <p:sp>
          <p:nvSpPr>
            <p:cNvPr id="60" name="Rectangle 9"/>
            <p:cNvSpPr>
              <a:spLocks noChangeArrowheads="1"/>
            </p:cNvSpPr>
            <p:nvPr/>
          </p:nvSpPr>
          <p:spPr bwMode="ltGray">
            <a:xfrm>
              <a:off x="1473" y="604"/>
              <a:ext cx="1545" cy="16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61" name="Rectangle 10"/>
            <p:cNvSpPr>
              <a:spLocks noChangeArrowheads="1"/>
            </p:cNvSpPr>
            <p:nvPr/>
          </p:nvSpPr>
          <p:spPr bwMode="ltGray">
            <a:xfrm>
              <a:off x="2822" y="604"/>
              <a:ext cx="1160" cy="1675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62" name="Rectangle 11"/>
            <p:cNvSpPr>
              <a:spLocks noChangeArrowheads="1"/>
            </p:cNvSpPr>
            <p:nvPr/>
          </p:nvSpPr>
          <p:spPr bwMode="ltGray">
            <a:xfrm>
              <a:off x="1910" y="2094"/>
              <a:ext cx="1489" cy="167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ltGray">
            <a:xfrm>
              <a:off x="3214" y="2094"/>
              <a:ext cx="1300" cy="167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64" name="Rectangle 13"/>
            <p:cNvSpPr>
              <a:spLocks noChangeArrowheads="1"/>
            </p:cNvSpPr>
            <p:nvPr/>
          </p:nvSpPr>
          <p:spPr bwMode="ltGray">
            <a:xfrm>
              <a:off x="448" y="1836"/>
              <a:ext cx="1977" cy="149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65" name="Rectangle 14"/>
            <p:cNvSpPr>
              <a:spLocks noChangeArrowheads="1"/>
            </p:cNvSpPr>
            <p:nvPr/>
          </p:nvSpPr>
          <p:spPr bwMode="gray">
            <a:xfrm>
              <a:off x="2688" y="223"/>
              <a:ext cx="112" cy="37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</p:grpSp>
      <p:sp>
        <p:nvSpPr>
          <p:cNvPr id="66" name="Rectangle 15"/>
          <p:cNvSpPr txBox="1">
            <a:spLocks noChangeArrowheads="1"/>
          </p:cNvSpPr>
          <p:nvPr/>
        </p:nvSpPr>
        <p:spPr bwMode="auto">
          <a:xfrm>
            <a:off x="16434013" y="8996320"/>
            <a:ext cx="7953162" cy="217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76238" indent="-376238" algn="l" defTabSz="50688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23863" algn="l" defTabSz="50688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300">
                <a:solidFill>
                  <a:schemeClr val="tx1"/>
                </a:solidFill>
                <a:latin typeface="+mn-lt"/>
              </a:defRPr>
            </a:lvl2pPr>
            <a:lvl3pPr marL="1560513" indent="-531813" algn="l" defTabSz="50688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</a:defRPr>
            </a:lvl3pPr>
            <a:lvl4pPr marL="2151063" indent="-476250" algn="l" defTabSz="50688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300">
                <a:solidFill>
                  <a:schemeClr val="tx1"/>
                </a:solidFill>
                <a:latin typeface="+mn-lt"/>
              </a:defRPr>
            </a:lvl4pPr>
            <a:lvl5pPr marL="2851150" indent="-585788" algn="l" defTabSz="50688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+mn-lt"/>
              </a:defRPr>
            </a:lvl5pPr>
            <a:lvl6pPr marL="3308350" indent="-585788" algn="l" defTabSz="5068888" rtl="0" fontAlgn="base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+mn-lt"/>
              </a:defRPr>
            </a:lvl6pPr>
            <a:lvl7pPr marL="3765550" indent="-585788" algn="l" defTabSz="5068888" rtl="0" fontAlgn="base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+mn-lt"/>
              </a:defRPr>
            </a:lvl7pPr>
            <a:lvl8pPr marL="4222750" indent="-585788" algn="l" defTabSz="5068888" rtl="0" fontAlgn="base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+mn-lt"/>
              </a:defRPr>
            </a:lvl8pPr>
            <a:lvl9pPr marL="4679950" indent="-585788" algn="l" defTabSz="5068888" rtl="0" fontAlgn="base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+mn-lt"/>
              </a:defRPr>
            </a:lvl9pPr>
          </a:lstStyle>
          <a:p>
            <a:pPr marL="223838" indent="-223838" defTabSz="4433888" eaLnBrk="1" hangingPunct="1"/>
            <a:r>
              <a:rPr lang="en-US" altLang="en-US" sz="2000" kern="0" dirty="0"/>
              <a:t>This is nice.</a:t>
            </a:r>
          </a:p>
          <a:p>
            <a:pPr marL="512763" lvl="1" indent="-288925" defTabSz="4433888" eaLnBrk="1" hangingPunct="1"/>
            <a:r>
              <a:rPr lang="en-US" altLang="en-US" sz="2000" kern="0" dirty="0"/>
              <a:t>It’s subtle, but legible.</a:t>
            </a:r>
          </a:p>
          <a:p>
            <a:pPr marL="512763" lvl="1" indent="-288925" defTabSz="4433888" eaLnBrk="1" hangingPunct="1"/>
            <a:r>
              <a:rPr lang="en-US" altLang="en-US" sz="2000" kern="0" dirty="0"/>
              <a:t>At size </a:t>
            </a:r>
            <a:r>
              <a:rPr lang="en-US" altLang="en-US" sz="2000" kern="0" dirty="0" smtClean="0"/>
              <a:t>20 </a:t>
            </a:r>
            <a:r>
              <a:rPr lang="en-US" altLang="en-US" sz="2000" kern="0" dirty="0"/>
              <a:t>points, it is plenty large enough.</a:t>
            </a:r>
          </a:p>
          <a:p>
            <a:pPr marL="223838" indent="-223838" defTabSz="4433888" eaLnBrk="1" hangingPunct="1"/>
            <a:r>
              <a:rPr lang="en-US" altLang="en-US" sz="2000" kern="0" dirty="0"/>
              <a:t>It’s all about your </a:t>
            </a:r>
            <a:r>
              <a:rPr lang="en-US" altLang="en-US" sz="2000" b="1" i="1" kern="0" dirty="0"/>
              <a:t>data</a:t>
            </a:r>
            <a:r>
              <a:rPr lang="en-US" altLang="en-US" sz="2000" kern="0" dirty="0"/>
              <a:t>.  The graphics should enhance, not detract, from it.</a:t>
            </a: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407825" y="1860274"/>
            <a:ext cx="23247082" cy="19927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700">
              <a:latin typeface="Arial" panose="020B0604020202020204" pitchFamily="34" charset="0"/>
            </a:endParaRPr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16363079" y="8739793"/>
            <a:ext cx="7696199" cy="15686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700">
              <a:latin typeface="Arial" panose="020B060402020202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7253803" y="8001000"/>
            <a:ext cx="36921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>
            <a:lvl1pPr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CC"/>
                </a:solidFill>
                <a:latin typeface="Tahoma" panose="020B0604030504040204" pitchFamily="34" charset="0"/>
              </a:rPr>
              <a:t>Results</a:t>
            </a:r>
            <a:endParaRPr lang="en-US" altLang="en-US" sz="3000" dirty="0">
              <a:latin typeface="Arial" panose="020B0604020202020204" pitchFamily="34" charset="0"/>
            </a:endParaRPr>
          </a:p>
        </p:txBody>
      </p:sp>
      <p:sp>
        <p:nvSpPr>
          <p:cNvPr id="72" name="Text Box 21"/>
          <p:cNvSpPr txBox="1">
            <a:spLocks noChangeArrowheads="1"/>
          </p:cNvSpPr>
          <p:nvPr/>
        </p:nvSpPr>
        <p:spPr bwMode="auto">
          <a:xfrm>
            <a:off x="-36513" y="2440973"/>
            <a:ext cx="6819900" cy="138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178" tIns="39589" rIns="79178" bIns="39589">
            <a:spAutoFit/>
          </a:bodyPr>
          <a:lstStyle>
            <a:lvl1pPr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CC"/>
                </a:solidFill>
                <a:latin typeface="Tahoma" panose="020B0604030504040204" pitchFamily="34" charset="0"/>
              </a:rPr>
              <a:t>DON’T Put your text or pictures right to the edge of the page!</a:t>
            </a:r>
            <a:endParaRPr lang="en-US" altLang="en-US" sz="3000" i="1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 dirty="0">
                <a:latin typeface="Tahoma" panose="020B0604030504040204" pitchFamily="34" charset="0"/>
              </a:rPr>
              <a:t>It may get cut off.</a:t>
            </a: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16117684" y="2480000"/>
            <a:ext cx="7886903" cy="2244691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00001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700">
              <a:latin typeface="Arial" panose="020B0604020202020204" pitchFamily="34" charset="0"/>
            </a:endParaRP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316391" y="11043955"/>
            <a:ext cx="2168095" cy="2289508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700">
              <a:latin typeface="Arial" panose="020B0604020202020204" pitchFamily="34" charset="0"/>
            </a:endParaRPr>
          </a:p>
        </p:txBody>
      </p: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16308387" y="2590800"/>
            <a:ext cx="7346520" cy="192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178" tIns="39589" rIns="79178" bIns="39589">
            <a:spAutoFit/>
          </a:bodyPr>
          <a:lstStyle>
            <a:lvl1pPr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Tahoma" panose="020B0604030504040204" pitchFamily="34" charset="0"/>
              </a:rPr>
              <a:t>DON’T put all the text in boxes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Tahoma" panose="020B0604030504040204" pitchFamily="34" charset="0"/>
              </a:rPr>
              <a:t>It makes the whole poster harder to look at.  Save boxes for special items.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Tahoma" panose="020B0604030504040204" pitchFamily="34" charset="0"/>
              </a:rPr>
              <a:t>RESIST THE URGE</a:t>
            </a:r>
            <a:r>
              <a:rPr lang="en-US" altLang="en-US" sz="2000" dirty="0">
                <a:solidFill>
                  <a:schemeClr val="accent2"/>
                </a:solidFill>
                <a:latin typeface="Tahoma" panose="020B0604030504040204" pitchFamily="34" charset="0"/>
              </a:rPr>
              <a:t> to use pale colored text on a dark background - the toner (ink) required to print the dark boxes can 	wrinkle the paper.</a:t>
            </a:r>
            <a:endParaRPr lang="en-US" altLang="en-US"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6" name="Text Box 25"/>
          <p:cNvSpPr txBox="1">
            <a:spLocks noChangeArrowheads="1"/>
          </p:cNvSpPr>
          <p:nvPr/>
        </p:nvSpPr>
        <p:spPr bwMode="auto">
          <a:xfrm>
            <a:off x="7356271" y="2525504"/>
            <a:ext cx="7809116" cy="408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178" tIns="39589" rIns="79178" bIns="39589">
            <a:spAutoFit/>
          </a:bodyPr>
          <a:lstStyle>
            <a:lvl1pPr indent="118745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1285875" indent="792163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indent="457200"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A50021"/>
                </a:solidFill>
                <a:latin typeface="Times" panose="02020603050405020304" pitchFamily="18" charset="0"/>
              </a:rPr>
              <a:t>DO edit your work.</a:t>
            </a:r>
          </a:p>
          <a:p>
            <a:pPr marL="0" lvl="1" indent="457200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Times" panose="02020603050405020304" pitchFamily="18" charset="0"/>
              </a:rPr>
              <a:t>A poster isn’t like a term paper or journal article - it’s more like a bumper sticker. </a:t>
            </a:r>
          </a:p>
          <a:p>
            <a:pPr marL="0" lvl="1" indent="457200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Times" panose="02020603050405020304" pitchFamily="18" charset="0"/>
              </a:rPr>
              <a:t>Be concise.</a:t>
            </a:r>
          </a:p>
          <a:p>
            <a:pPr marL="0" lvl="1" indent="457200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Times" panose="02020603050405020304" pitchFamily="18" charset="0"/>
              </a:rPr>
              <a:t>Use bullets and pictures.</a:t>
            </a:r>
          </a:p>
          <a:p>
            <a:pPr marL="0" lvl="1" indent="457200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Times" panose="02020603050405020304" pitchFamily="18" charset="0"/>
              </a:rPr>
              <a:t>Keep your font size in the </a:t>
            </a:r>
            <a:r>
              <a:rPr lang="en-US" altLang="en-US" sz="2000" b="1" dirty="0" smtClean="0">
                <a:latin typeface="Times" panose="02020603050405020304" pitchFamily="18" charset="0"/>
              </a:rPr>
              <a:t>20 </a:t>
            </a:r>
            <a:r>
              <a:rPr lang="en-US" altLang="en-US" sz="2000" b="1" dirty="0">
                <a:latin typeface="Times" panose="02020603050405020304" pitchFamily="18" charset="0"/>
              </a:rPr>
              <a:t>point range.</a:t>
            </a:r>
          </a:p>
          <a:p>
            <a:pPr indent="457200"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A50021"/>
                </a:solidFill>
                <a:latin typeface="Times" panose="02020603050405020304" pitchFamily="18" charset="0"/>
              </a:rPr>
              <a:t>DO size your poster correctly</a:t>
            </a:r>
          </a:p>
          <a:p>
            <a:pPr marL="0" lvl="1" indent="457200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Times" panose="02020603050405020304" pitchFamily="18" charset="0"/>
              </a:rPr>
              <a:t>Go to File, then Page Set-up</a:t>
            </a:r>
          </a:p>
          <a:p>
            <a:pPr marL="0" lvl="1" indent="457200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Times" panose="02020603050405020304" pitchFamily="18" charset="0"/>
              </a:rPr>
              <a:t>Choose Custom, and enter the size you want your poster.</a:t>
            </a:r>
          </a:p>
          <a:p>
            <a:pPr indent="457200"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 smtClean="0">
                <a:solidFill>
                  <a:srgbClr val="A50021"/>
                </a:solidFill>
                <a:latin typeface="Times" panose="02020603050405020304" pitchFamily="18" charset="0"/>
              </a:rPr>
              <a:t>DO </a:t>
            </a:r>
            <a:r>
              <a:rPr lang="en-US" altLang="en-US" sz="2000" b="1" dirty="0">
                <a:solidFill>
                  <a:srgbClr val="A50021"/>
                </a:solidFill>
                <a:latin typeface="Times" panose="02020603050405020304" pitchFamily="18" charset="0"/>
              </a:rPr>
              <a:t>use charts, graphs, pictures</a:t>
            </a:r>
          </a:p>
          <a:p>
            <a:pPr marL="0" lvl="1" indent="457200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Times" panose="02020603050405020304" pitchFamily="18" charset="0"/>
              </a:rPr>
              <a:t>DO use the Insert, Picture, From File commands. </a:t>
            </a:r>
          </a:p>
          <a:p>
            <a:pPr marL="0" lvl="1" indent="401638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000" b="1" i="1" dirty="0">
                <a:solidFill>
                  <a:srgbClr val="A50021"/>
                </a:solidFill>
                <a:latin typeface="Times" panose="02020603050405020304" pitchFamily="18" charset="0"/>
              </a:rPr>
              <a:t>Don’t copy and paste photos into </a:t>
            </a:r>
            <a:r>
              <a:rPr lang="en-US" altLang="en-US" sz="2000" b="1" i="1" dirty="0" err="1">
                <a:solidFill>
                  <a:srgbClr val="A50021"/>
                </a:solidFill>
                <a:latin typeface="Times" panose="02020603050405020304" pitchFamily="18" charset="0"/>
              </a:rPr>
              <a:t>powerpoint</a:t>
            </a:r>
            <a:r>
              <a:rPr lang="en-US" altLang="en-US" sz="2000" b="1" dirty="0">
                <a:solidFill>
                  <a:srgbClr val="A50021"/>
                </a:solidFill>
                <a:latin typeface="Times" panose="02020603050405020304" pitchFamily="18" charset="0"/>
              </a:rPr>
              <a:t> </a:t>
            </a:r>
            <a:r>
              <a:rPr lang="en-US" altLang="en-US" sz="2000" b="1" dirty="0">
                <a:latin typeface="Times" panose="02020603050405020304" pitchFamily="18" charset="0"/>
              </a:rPr>
              <a:t>– they may not print. </a:t>
            </a:r>
          </a:p>
          <a:p>
            <a:pPr marL="0" lvl="1" indent="457200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Times" panose="02020603050405020304" pitchFamily="18" charset="0"/>
              </a:rPr>
              <a:t>Pictures from the web will usually be low quality and look “jaggy” </a:t>
            </a:r>
          </a:p>
        </p:txBody>
      </p:sp>
      <p:sp>
        <p:nvSpPr>
          <p:cNvPr id="77" name="Text Box 26"/>
          <p:cNvSpPr txBox="1">
            <a:spLocks noChangeArrowheads="1"/>
          </p:cNvSpPr>
          <p:nvPr/>
        </p:nvSpPr>
        <p:spPr bwMode="auto">
          <a:xfrm>
            <a:off x="407826" y="11156555"/>
            <a:ext cx="1955962" cy="132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178" tIns="39589" rIns="79178" bIns="39589">
            <a:spAutoFit/>
          </a:bodyPr>
          <a:lstStyle>
            <a:lvl1pPr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</a:rPr>
              <a:t>DON’T make your font size too small; people won’t want to read it.  Edit your message if necessary.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900" b="1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</a:rPr>
              <a:t>DON’T make your visual data too small. Why put a 6” photo on a 5 foot long poster? Now is your chance to show it off.  </a:t>
            </a: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2587" y="5264783"/>
            <a:ext cx="6021387" cy="4336417"/>
          </a:xfrm>
          <a:prstGeom prst="rect">
            <a:avLst/>
          </a:prstGeom>
          <a:solidFill>
            <a:srgbClr val="00BC8B"/>
          </a:solidFill>
          <a:ln w="762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700">
              <a:latin typeface="Arial" panose="020B0604020202020204" pitchFamily="34" charset="0"/>
            </a:endParaRPr>
          </a:p>
        </p:txBody>
      </p:sp>
      <p:sp>
        <p:nvSpPr>
          <p:cNvPr id="79" name="Text Box 28"/>
          <p:cNvSpPr txBox="1">
            <a:spLocks noChangeArrowheads="1"/>
          </p:cNvSpPr>
          <p:nvPr/>
        </p:nvSpPr>
        <p:spPr bwMode="auto">
          <a:xfrm>
            <a:off x="581418" y="5461866"/>
            <a:ext cx="5558735" cy="315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178" tIns="39589" rIns="79178" bIns="39589">
            <a:spAutoFit/>
          </a:bodyPr>
          <a:lstStyle>
            <a:lvl1pPr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1" dirty="0">
                <a:solidFill>
                  <a:srgbClr val="FF0066"/>
                </a:solidFill>
                <a:latin typeface="Tahoma" panose="020B0604030504040204" pitchFamily="34" charset="0"/>
              </a:rPr>
              <a:t>DID YOU KNOW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1" dirty="0">
                <a:solidFill>
                  <a:srgbClr val="FF0066"/>
                </a:solidFill>
                <a:latin typeface="Tahoma" panose="020B0604030504040204" pitchFamily="34" charset="0"/>
              </a:rPr>
              <a:t>that 25% of your audience could have some color-blindness? </a:t>
            </a:r>
            <a:r>
              <a:rPr lang="en-US" altLang="en-US" sz="2500" b="1" dirty="0">
                <a:solidFill>
                  <a:schemeClr val="folHlink"/>
                </a:solidFill>
                <a:latin typeface="Arial" panose="020B0604020202020204" pitchFamily="34" charset="0"/>
              </a:rPr>
              <a:t>Greens on reds, Greens on Orange,  Blues on red, and Blues on Green can be really hard to see.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1" dirty="0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500" b="1" dirty="0">
                <a:solidFill>
                  <a:srgbClr val="006600"/>
                </a:solidFill>
                <a:latin typeface="Tahoma" panose="020B0604030504040204" pitchFamily="34" charset="0"/>
              </a:rPr>
              <a:t>DON’T use text that is too similar to its background color.</a:t>
            </a:r>
            <a:r>
              <a:rPr lang="en-US" altLang="en-US" sz="2500" b="1" dirty="0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80" name="Text Box 29"/>
          <p:cNvSpPr txBox="1">
            <a:spLocks noChangeArrowheads="1"/>
          </p:cNvSpPr>
          <p:nvPr/>
        </p:nvSpPr>
        <p:spPr bwMode="auto">
          <a:xfrm>
            <a:off x="16308387" y="5181476"/>
            <a:ext cx="7696199" cy="118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178" tIns="39589" rIns="79178" bIns="39589">
            <a:spAutoFit/>
          </a:bodyPr>
          <a:lstStyle>
            <a:lvl1pPr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>
                <a:latin typeface="Tahoma" panose="020B0604030504040204" pitchFamily="34" charset="0"/>
              </a:rPr>
              <a:t>DON’T use dark gradations as a background color </a:t>
            </a:r>
            <a:r>
              <a:rPr lang="en-US" altLang="en-US" sz="2000" dirty="0">
                <a:latin typeface="Tahoma" panose="020B0604030504040204" pitchFamily="34" charset="0"/>
              </a:rPr>
              <a:t>if you have a lot of text to go over them.  No matter what color you choose, eventually it gets harder to read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7447775" y="7688055"/>
            <a:ext cx="7840716" cy="3021321"/>
          </a:xfrm>
          <a:prstGeom prst="rect">
            <a:avLst/>
          </a:prstGeom>
          <a:solidFill>
            <a:srgbClr val="00FF00"/>
          </a:solidFill>
          <a:ln w="2286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178" tIns="39589" rIns="79178" bIns="39589" anchor="ctr"/>
          <a:lstStyle>
            <a:lvl1pPr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   DON’T FORGET computer monitor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colors are NOT the same as colors which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will print on your poster. This bright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 green will print much </a:t>
            </a:r>
            <a:r>
              <a:rPr lang="en-US" altLang="en-US" sz="3000" b="1" dirty="0" smtClean="0">
                <a:latin typeface="Arial" panose="020B0604020202020204" pitchFamily="34" charset="0"/>
              </a:rPr>
              <a:t>darker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latin typeface="Arial" panose="020B0604020202020204" pitchFamily="34" charset="0"/>
              </a:rPr>
              <a:t>if you print this.</a:t>
            </a:r>
            <a:endParaRPr lang="en-US" altLang="en-US" sz="3000" dirty="0">
              <a:latin typeface="Arial" panose="020B0604020202020204" pitchFamily="34" charset="0"/>
            </a:endParaRPr>
          </a:p>
        </p:txBody>
      </p:sp>
      <p:pic>
        <p:nvPicPr>
          <p:cNvPr id="82" name="Picture 31" descr="RRiv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79" y="10709376"/>
            <a:ext cx="3502164" cy="191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830643"/>
              </p:ext>
            </p:extLst>
          </p:nvPr>
        </p:nvGraphicFramePr>
        <p:xfrm>
          <a:off x="2535113" y="12049715"/>
          <a:ext cx="2762428" cy="141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Chart" r:id="rId4" imgW="5210155" imgH="3648161" progId="MSGraph.Chart.8">
                  <p:embed followColorScheme="full"/>
                </p:oleObj>
              </mc:Choice>
              <mc:Fallback>
                <p:oleObj name="Chart" r:id="rId4" imgW="5210155" imgH="364816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113" y="12049715"/>
                        <a:ext cx="2762428" cy="1412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 Box 33"/>
          <p:cNvSpPr txBox="1">
            <a:spLocks noChangeArrowheads="1"/>
          </p:cNvSpPr>
          <p:nvPr/>
        </p:nvSpPr>
        <p:spPr bwMode="auto">
          <a:xfrm>
            <a:off x="16332292" y="6934200"/>
            <a:ext cx="7412679" cy="1003281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178" tIns="39589" rIns="79178" bIns="39589">
            <a:spAutoFit/>
          </a:bodyPr>
          <a:lstStyle>
            <a:lvl1pPr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99"/>
                </a:solidFill>
                <a:latin typeface="Tahoma" panose="020B0604030504040204" pitchFamily="34" charset="0"/>
              </a:rPr>
              <a:t>DON’T use SHADOWS similar to the text color. It looks “blurry.”   </a:t>
            </a:r>
            <a:endParaRPr lang="en-US" altLang="en-US" sz="30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85" name="Rectangle 34" descr="Paper bag"/>
          <p:cNvSpPr>
            <a:spLocks noChangeArrowheads="1"/>
          </p:cNvSpPr>
          <p:nvPr/>
        </p:nvSpPr>
        <p:spPr bwMode="auto">
          <a:xfrm>
            <a:off x="7164387" y="11156555"/>
            <a:ext cx="8276504" cy="2617429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700">
              <a:latin typeface="Arial" panose="020B0604020202020204" pitchFamily="34" charset="0"/>
            </a:endParaRPr>
          </a:p>
        </p:txBody>
      </p:sp>
      <p:sp>
        <p:nvSpPr>
          <p:cNvPr id="86" name="Text Box 35"/>
          <p:cNvSpPr txBox="1">
            <a:spLocks noChangeArrowheads="1"/>
          </p:cNvSpPr>
          <p:nvPr/>
        </p:nvSpPr>
        <p:spPr bwMode="auto">
          <a:xfrm>
            <a:off x="7447775" y="11811000"/>
            <a:ext cx="7612116" cy="131105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F8F2D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178" tIns="39589" rIns="79178" bIns="39589">
            <a:spAutoFit/>
          </a:bodyPr>
          <a:lstStyle>
            <a:lvl1pPr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Tahoma" panose="020B0604030504040204" pitchFamily="34" charset="0"/>
              </a:rPr>
              <a:t>DON’T USE BACKGROUND TEXTURES BEHIND TEXT.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ahoma" panose="020B0604030504040204" pitchFamily="34" charset="0"/>
              </a:rPr>
              <a:t>They make text hard to read.  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  <p:grpSp>
        <p:nvGrpSpPr>
          <p:cNvPr id="87" name="Group 36"/>
          <p:cNvGrpSpPr>
            <a:grpSpLocks/>
          </p:cNvGrpSpPr>
          <p:nvPr/>
        </p:nvGrpSpPr>
        <p:grpSpPr bwMode="auto">
          <a:xfrm>
            <a:off x="16440037" y="8029202"/>
            <a:ext cx="643336" cy="731893"/>
            <a:chOff x="448" y="223"/>
            <a:chExt cx="4066" cy="3713"/>
          </a:xfrm>
        </p:grpSpPr>
        <p:sp>
          <p:nvSpPr>
            <p:cNvPr id="88" name="Rectangle 37"/>
            <p:cNvSpPr>
              <a:spLocks noChangeArrowheads="1"/>
            </p:cNvSpPr>
            <p:nvPr/>
          </p:nvSpPr>
          <p:spPr bwMode="ltGray">
            <a:xfrm>
              <a:off x="1473" y="604"/>
              <a:ext cx="1545" cy="16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89" name="Rectangle 38"/>
            <p:cNvSpPr>
              <a:spLocks noChangeArrowheads="1"/>
            </p:cNvSpPr>
            <p:nvPr/>
          </p:nvSpPr>
          <p:spPr bwMode="ltGray">
            <a:xfrm>
              <a:off x="2822" y="604"/>
              <a:ext cx="1160" cy="1675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90" name="Rectangle 39"/>
            <p:cNvSpPr>
              <a:spLocks noChangeArrowheads="1"/>
            </p:cNvSpPr>
            <p:nvPr/>
          </p:nvSpPr>
          <p:spPr bwMode="ltGray">
            <a:xfrm>
              <a:off x="1910" y="2094"/>
              <a:ext cx="1489" cy="167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91" name="Rectangle 40"/>
            <p:cNvSpPr>
              <a:spLocks noChangeArrowheads="1"/>
            </p:cNvSpPr>
            <p:nvPr/>
          </p:nvSpPr>
          <p:spPr bwMode="ltGray">
            <a:xfrm>
              <a:off x="3214" y="2094"/>
              <a:ext cx="1300" cy="167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92" name="Rectangle 41"/>
            <p:cNvSpPr>
              <a:spLocks noChangeArrowheads="1"/>
            </p:cNvSpPr>
            <p:nvPr/>
          </p:nvSpPr>
          <p:spPr bwMode="ltGray">
            <a:xfrm>
              <a:off x="448" y="1836"/>
              <a:ext cx="1977" cy="149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93" name="Rectangle 42"/>
            <p:cNvSpPr>
              <a:spLocks noChangeArrowheads="1"/>
            </p:cNvSpPr>
            <p:nvPr/>
          </p:nvSpPr>
          <p:spPr bwMode="gray">
            <a:xfrm>
              <a:off x="2688" y="223"/>
              <a:ext cx="112" cy="37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</p:grpSp>
      <p:sp>
        <p:nvSpPr>
          <p:cNvPr id="102" name="Text Box 51"/>
          <p:cNvSpPr txBox="1">
            <a:spLocks noChangeArrowheads="1"/>
          </p:cNvSpPr>
          <p:nvPr/>
        </p:nvSpPr>
        <p:spPr bwMode="auto">
          <a:xfrm>
            <a:off x="14455200" y="29051251"/>
            <a:ext cx="12225620" cy="84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178" tIns="39589" rIns="79178" bIns="39589">
            <a:spAutoFit/>
          </a:bodyPr>
          <a:lstStyle>
            <a:lvl1pPr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6200" i="1">
                <a:latin typeface="Times" panose="02020603050405020304" pitchFamily="18" charset="0"/>
              </a:rPr>
              <a:t>On the other             hand....</a:t>
            </a:r>
            <a:r>
              <a:rPr lang="en-US" altLang="en-US" sz="6200" b="1">
                <a:latin typeface="Tahoma" panose="020B0604030504040204" pitchFamily="34" charset="0"/>
              </a:rPr>
              <a:t>  </a:t>
            </a:r>
            <a:endParaRPr lang="en-US" altLang="en-US" sz="6200" b="1">
              <a:latin typeface="Arial" panose="020B0604020202020204" pitchFamily="34" charset="0"/>
            </a:endParaRPr>
          </a:p>
        </p:txBody>
      </p:sp>
      <p:sp>
        <p:nvSpPr>
          <p:cNvPr id="105" name="Line 54"/>
          <p:cNvSpPr>
            <a:spLocks noChangeShapeType="1"/>
          </p:cNvSpPr>
          <p:nvPr/>
        </p:nvSpPr>
        <p:spPr bwMode="auto">
          <a:xfrm flipH="1">
            <a:off x="-36513" y="4488141"/>
            <a:ext cx="56007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5"/>
          <p:cNvSpPr txBox="1">
            <a:spLocks noChangeArrowheads="1"/>
          </p:cNvSpPr>
          <p:nvPr/>
        </p:nvSpPr>
        <p:spPr bwMode="auto">
          <a:xfrm>
            <a:off x="16409347" y="12031384"/>
            <a:ext cx="7977828" cy="16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76238" indent="-376238" algn="l" defTabSz="50688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23863" algn="l" defTabSz="50688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300">
                <a:solidFill>
                  <a:schemeClr val="tx1"/>
                </a:solidFill>
                <a:latin typeface="+mn-lt"/>
              </a:defRPr>
            </a:lvl2pPr>
            <a:lvl3pPr marL="1560513" indent="-531813" algn="l" defTabSz="50688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</a:defRPr>
            </a:lvl3pPr>
            <a:lvl4pPr marL="2151063" indent="-476250" algn="l" defTabSz="50688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300">
                <a:solidFill>
                  <a:schemeClr val="tx1"/>
                </a:solidFill>
                <a:latin typeface="+mn-lt"/>
              </a:defRPr>
            </a:lvl4pPr>
            <a:lvl5pPr marL="2851150" indent="-585788" algn="l" defTabSz="50688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+mn-lt"/>
              </a:defRPr>
            </a:lvl5pPr>
            <a:lvl6pPr marL="3308350" indent="-585788" algn="l" defTabSz="5068888" rtl="0" fontAlgn="base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+mn-lt"/>
              </a:defRPr>
            </a:lvl6pPr>
            <a:lvl7pPr marL="3765550" indent="-585788" algn="l" defTabSz="5068888" rtl="0" fontAlgn="base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+mn-lt"/>
              </a:defRPr>
            </a:lvl7pPr>
            <a:lvl8pPr marL="4222750" indent="-585788" algn="l" defTabSz="5068888" rtl="0" fontAlgn="base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+mn-lt"/>
              </a:defRPr>
            </a:lvl8pPr>
            <a:lvl9pPr marL="4679950" indent="-585788" algn="l" defTabSz="5068888" rtl="0" fontAlgn="base">
              <a:spcBef>
                <a:spcPct val="20000"/>
              </a:spcBef>
              <a:spcAft>
                <a:spcPct val="0"/>
              </a:spcAft>
              <a:buChar char="»"/>
              <a:defRPr sz="33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2000" dirty="0"/>
              <a:t>If you have questions, call </a:t>
            </a:r>
            <a:r>
              <a:rPr lang="en-US" altLang="en-US" sz="2000" dirty="0" smtClean="0"/>
              <a:t>John </a:t>
            </a:r>
            <a:r>
              <a:rPr lang="en-US" altLang="en-US" sz="2000" dirty="0"/>
              <a:t>Lee (</a:t>
            </a:r>
            <a:r>
              <a:rPr lang="en-US" altLang="en-US" sz="2000" dirty="0" smtClean="0"/>
              <a:t>7.3204) </a:t>
            </a:r>
            <a:r>
              <a:rPr lang="en-US" altLang="en-US" sz="2000" dirty="0"/>
              <a:t>or Laura Cory (</a:t>
            </a:r>
            <a:r>
              <a:rPr lang="en-US" altLang="en-US" sz="2000" dirty="0" smtClean="0"/>
              <a:t>7.3206</a:t>
            </a:r>
            <a:r>
              <a:rPr lang="en-US" altLang="en-US" sz="2000" dirty="0"/>
              <a:t>), in the Department of Information Resources at the Medical School.</a:t>
            </a:r>
          </a:p>
          <a:p>
            <a:pPr eaLnBrk="1" hangingPunct="1"/>
            <a:r>
              <a:rPr lang="en-US" altLang="en-US" sz="2000" dirty="0"/>
              <a:t>You can e-mail your file to us </a:t>
            </a:r>
            <a:r>
              <a:rPr lang="en-US" altLang="en-US" sz="2000" dirty="0" smtClean="0"/>
              <a:t>at </a:t>
            </a:r>
            <a:r>
              <a:rPr lang="en-US" altLang="en-US" sz="2400" dirty="0" smtClean="0">
                <a:solidFill>
                  <a:srgbClr val="006600"/>
                </a:solidFill>
              </a:rPr>
              <a:t>und.med.medicalmedia@med.UND.edu</a:t>
            </a:r>
            <a:endParaRPr lang="en-US" altLang="en-US" sz="2400" dirty="0">
              <a:solidFill>
                <a:srgbClr val="006600"/>
              </a:solidFill>
            </a:endParaRPr>
          </a:p>
        </p:txBody>
      </p:sp>
      <p:sp>
        <p:nvSpPr>
          <p:cNvPr id="54" name="Rectangle 18"/>
          <p:cNvSpPr>
            <a:spLocks noChangeArrowheads="1"/>
          </p:cNvSpPr>
          <p:nvPr/>
        </p:nvSpPr>
        <p:spPr bwMode="auto">
          <a:xfrm>
            <a:off x="16308387" y="11711593"/>
            <a:ext cx="7696199" cy="15686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700">
              <a:latin typeface="Arial" panose="020B0604020202020204" pitchFamily="34" charset="0"/>
            </a:endParaRPr>
          </a:p>
        </p:txBody>
      </p:sp>
      <p:sp>
        <p:nvSpPr>
          <p:cNvPr id="106" name="Text Box 19"/>
          <p:cNvSpPr txBox="1">
            <a:spLocks noChangeArrowheads="1"/>
          </p:cNvSpPr>
          <p:nvPr/>
        </p:nvSpPr>
        <p:spPr bwMode="auto">
          <a:xfrm>
            <a:off x="17199111" y="10972800"/>
            <a:ext cx="36921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>
            <a:lvl1pPr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CG Omega" panose="020B05020505080203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solidFill>
                  <a:srgbClr val="0000CC"/>
                </a:solidFill>
                <a:latin typeface="Tahoma" panose="020B0604030504040204" pitchFamily="34" charset="0"/>
              </a:rPr>
              <a:t>Conclusions</a:t>
            </a:r>
            <a:endParaRPr lang="en-US" altLang="en-US" sz="3000" dirty="0">
              <a:latin typeface="Arial" panose="020B0604020202020204" pitchFamily="34" charset="0"/>
            </a:endParaRPr>
          </a:p>
        </p:txBody>
      </p:sp>
      <p:grpSp>
        <p:nvGrpSpPr>
          <p:cNvPr id="107" name="Group 36"/>
          <p:cNvGrpSpPr>
            <a:grpSpLocks/>
          </p:cNvGrpSpPr>
          <p:nvPr/>
        </p:nvGrpSpPr>
        <p:grpSpPr bwMode="auto">
          <a:xfrm>
            <a:off x="16385345" y="11001002"/>
            <a:ext cx="643336" cy="731893"/>
            <a:chOff x="448" y="223"/>
            <a:chExt cx="4066" cy="3713"/>
          </a:xfrm>
        </p:grpSpPr>
        <p:sp>
          <p:nvSpPr>
            <p:cNvPr id="108" name="Rectangle 37"/>
            <p:cNvSpPr>
              <a:spLocks noChangeArrowheads="1"/>
            </p:cNvSpPr>
            <p:nvPr/>
          </p:nvSpPr>
          <p:spPr bwMode="ltGray">
            <a:xfrm>
              <a:off x="1473" y="604"/>
              <a:ext cx="1545" cy="16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109" name="Rectangle 38"/>
            <p:cNvSpPr>
              <a:spLocks noChangeArrowheads="1"/>
            </p:cNvSpPr>
            <p:nvPr/>
          </p:nvSpPr>
          <p:spPr bwMode="ltGray">
            <a:xfrm>
              <a:off x="2822" y="604"/>
              <a:ext cx="1160" cy="1675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110" name="Rectangle 39"/>
            <p:cNvSpPr>
              <a:spLocks noChangeArrowheads="1"/>
            </p:cNvSpPr>
            <p:nvPr/>
          </p:nvSpPr>
          <p:spPr bwMode="ltGray">
            <a:xfrm>
              <a:off x="1910" y="2094"/>
              <a:ext cx="1489" cy="167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111" name="Rectangle 40"/>
            <p:cNvSpPr>
              <a:spLocks noChangeArrowheads="1"/>
            </p:cNvSpPr>
            <p:nvPr/>
          </p:nvSpPr>
          <p:spPr bwMode="ltGray">
            <a:xfrm>
              <a:off x="3214" y="2094"/>
              <a:ext cx="1300" cy="167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112" name="Rectangle 41"/>
            <p:cNvSpPr>
              <a:spLocks noChangeArrowheads="1"/>
            </p:cNvSpPr>
            <p:nvPr/>
          </p:nvSpPr>
          <p:spPr bwMode="ltGray">
            <a:xfrm>
              <a:off x="448" y="1836"/>
              <a:ext cx="1977" cy="149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  <p:sp>
          <p:nvSpPr>
            <p:cNvPr id="113" name="Rectangle 42"/>
            <p:cNvSpPr>
              <a:spLocks noChangeArrowheads="1"/>
            </p:cNvSpPr>
            <p:nvPr/>
          </p:nvSpPr>
          <p:spPr bwMode="gray">
            <a:xfrm>
              <a:off x="2688" y="223"/>
              <a:ext cx="112" cy="37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43396" tIns="221698" rIns="443396" bIns="221698" anchor="ctr"/>
            <a:lstStyle>
              <a:lvl1pPr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1pPr>
              <a:lvl2pPr marL="742950" indent="-28575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2pPr>
              <a:lvl3pPr marL="1143000" indent="-228600" defTabSz="4433888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3pPr>
              <a:lvl4pPr marL="1600200" indent="-228600" defTabSz="4433888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4pPr>
              <a:lvl5pPr marL="2057400" indent="-228600" defTabSz="4433888" eaLnBrk="0" hangingPunct="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5pPr>
              <a:lvl6pPr marL="25146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6pPr>
              <a:lvl7pPr marL="29718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7pPr>
              <a:lvl8pPr marL="34290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8pPr>
              <a:lvl9pPr marL="3886200" indent="-228600" defTabSz="44338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CG Omega" panose="020B05020505080203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160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oudy Old Style"/>
        <a:ea typeface=""/>
        <a:cs typeface=""/>
      </a:majorFont>
      <a:minorFont>
        <a:latin typeface="CG Omeg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0688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0688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2488</Words>
  <Application>Microsoft Office PowerPoint</Application>
  <PresentationFormat>Custom</PresentationFormat>
  <Paragraphs>157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CG Omega</vt:lpstr>
      <vt:lpstr>Goudy Old Style</vt:lpstr>
      <vt:lpstr>Helvetica</vt:lpstr>
      <vt:lpstr>Tahoma</vt:lpstr>
      <vt:lpstr>Times</vt:lpstr>
      <vt:lpstr>Wingdings</vt:lpstr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HERE IS MY LIST OF DON’TS: DON’T USE ALL CAPS FOR THE TITLE. The title already has a position of prominence.</vt:lpstr>
    </vt:vector>
  </TitlesOfParts>
  <Company>UND School of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Lee</dc:creator>
  <cp:lastModifiedBy>Lee, John</cp:lastModifiedBy>
  <cp:revision>67</cp:revision>
  <dcterms:created xsi:type="dcterms:W3CDTF">2006-09-08T15:21:56Z</dcterms:created>
  <dcterms:modified xsi:type="dcterms:W3CDTF">2019-09-10T14:51:45Z</dcterms:modified>
</cp:coreProperties>
</file>